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27"/>
  </p:notesMasterIdLst>
  <p:sldIdLst>
    <p:sldId id="256" r:id="rId2"/>
    <p:sldId id="494" r:id="rId3"/>
    <p:sldId id="495" r:id="rId4"/>
    <p:sldId id="518" r:id="rId5"/>
    <p:sldId id="519" r:id="rId6"/>
    <p:sldId id="520" r:id="rId7"/>
    <p:sldId id="521" r:id="rId8"/>
    <p:sldId id="517" r:id="rId9"/>
    <p:sldId id="498" r:id="rId10"/>
    <p:sldId id="501" r:id="rId11"/>
    <p:sldId id="502" r:id="rId12"/>
    <p:sldId id="503" r:id="rId13"/>
    <p:sldId id="504" r:id="rId14"/>
    <p:sldId id="505" r:id="rId15"/>
    <p:sldId id="507" r:id="rId16"/>
    <p:sldId id="508" r:id="rId17"/>
    <p:sldId id="509" r:id="rId18"/>
    <p:sldId id="514" r:id="rId19"/>
    <p:sldId id="510" r:id="rId20"/>
    <p:sldId id="511" r:id="rId21"/>
    <p:sldId id="512" r:id="rId22"/>
    <p:sldId id="513" r:id="rId23"/>
    <p:sldId id="522" r:id="rId24"/>
    <p:sldId id="515" r:id="rId25"/>
    <p:sldId id="516" r:id="rId2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400"/>
    <a:srgbClr val="E74629"/>
    <a:srgbClr val="01A7E3"/>
    <a:srgbClr val="972982"/>
    <a:srgbClr val="E51956"/>
    <a:srgbClr val="0078BF"/>
    <a:srgbClr val="E7411B"/>
    <a:srgbClr val="BCE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5153" autoAdjust="0"/>
  </p:normalViewPr>
  <p:slideViewPr>
    <p:cSldViewPr>
      <p:cViewPr varScale="1">
        <p:scale>
          <a:sx n="69" d="100"/>
          <a:sy n="69" d="100"/>
        </p:scale>
        <p:origin x="62" y="5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418832020997373"/>
          <c:y val="4.6621463983668711E-2"/>
          <c:w val="0.48051224846894136"/>
          <c:h val="0.8008537474482356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12F-4D8C-8EA6-8619569F340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12F-4D8C-8EA6-8619569F340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12F-4D8C-8EA6-8619569F3403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12F-4D8C-8EA6-8619569F3403}"/>
              </c:ext>
            </c:extLst>
          </c:dPt>
          <c:dLbls>
            <c:dLbl>
              <c:idx val="0"/>
              <c:layout>
                <c:manualLayout>
                  <c:x val="0.1111111111111111"/>
                  <c:y val="6.240823479817184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2F-4D8C-8EA6-8619569F3403}"/>
                </c:ext>
              </c:extLst>
            </c:dLbl>
            <c:dLbl>
              <c:idx val="1"/>
              <c:layout>
                <c:manualLayout>
                  <c:x val="-0.1162041732288268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2F-4D8C-8EA6-8619569F3403}"/>
                </c:ext>
              </c:extLst>
            </c:dLbl>
            <c:dLbl>
              <c:idx val="2"/>
              <c:layout>
                <c:manualLayout>
                  <c:x val="-9.1815643044998979E-2"/>
                  <c:y val="-6.188396221082647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2F-4D8C-8EA6-8619569F3403}"/>
                </c:ext>
              </c:extLst>
            </c:dLbl>
            <c:dLbl>
              <c:idx val="3"/>
              <c:layout>
                <c:manualLayout>
                  <c:x val="0.13225417570269807"/>
                  <c:y val="-6.01850769017867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12F-4D8C-8EA6-8619569F34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(Квота!$A$5,Квота!$A$44,Квота!$A$28,Квота!$A$56)</c:f>
              <c:strCache>
                <c:ptCount val="4"/>
                <c:pt idx="0">
                  <c:v>БАКАЛАВРИАТ</c:v>
                </c:pt>
                <c:pt idx="1">
                  <c:v>СПЕЦИАЛИТЕТ</c:v>
                </c:pt>
                <c:pt idx="2">
                  <c:v>МАГИСТРАТУРА</c:v>
                </c:pt>
                <c:pt idx="3">
                  <c:v>АСПИРАНТУРА</c:v>
                </c:pt>
              </c:strCache>
            </c:strRef>
          </c:cat>
          <c:val>
            <c:numRef>
              <c:f>(Квота!$I$27,Квота!$I$52,Квота!$I$43,Квота!$E$69)</c:f>
              <c:numCache>
                <c:formatCode>General</c:formatCode>
                <c:ptCount val="4"/>
                <c:pt idx="0">
                  <c:v>223</c:v>
                </c:pt>
                <c:pt idx="1">
                  <c:v>56</c:v>
                </c:pt>
                <c:pt idx="2">
                  <c:v>19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12F-4D8C-8EA6-8619569F340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C7600-73F0-4C3E-8F4E-2F5349F62322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9E6EE-2541-4205-A416-45CEEB3ED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89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0E90A-0A59-BF4B-8474-828188931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B54A9C1-1ADC-A707-8270-8A9FE08550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ED512EE-C3C2-FC7D-C1A8-A321E8CB87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7DE55D-ECE6-3CC0-D950-2B87C3363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9E6EE-2541-4205-A416-45CEEB3EDC5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803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26B1F-8A81-1F2D-942C-43F4F609D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E412247-4A07-0909-1DCE-DB74ED7C17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A9FBE1-DAF3-D317-F4BF-12AEC042AF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BB0F06-3D2D-98C4-25EA-39424DF161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9E6EE-2541-4205-A416-45CEEB3EDC5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41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47B43-D417-CBA9-806E-A7E2ABA17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E118133-21A7-F854-756B-A5CEDB3F00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BB7B9AD-FC7C-0020-0EDD-8E8173C5F3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BA5828-7EC2-6FA8-4D74-26F55BB3C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9E6EE-2541-4205-A416-45CEEB3EDC5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68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6F74E-6F44-4290-7549-6346AC5DA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826A06E-D863-B255-62AF-9BE5B76C09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E363BB8-AC79-CA2D-F3EB-E98F86ED3E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34E219-F6CA-8D76-6F33-C0C80C59E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9E6EE-2541-4205-A416-45CEEB3EDC5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354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DCD21-E6C7-83F9-C297-75429EE3A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269BCFC-71E3-E765-2ADB-45834FF020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08CC961-9083-FBC6-69FB-9B19BD5154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B5FA6A-02D1-F7BA-5DA4-56E2050B11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9E6EE-2541-4205-A416-45CEEB3EDC5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253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A8AB5-52E1-F5B1-BF42-593E3A5F1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BD11193-C422-20B5-5F3D-F2F6F65F6F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EEC3FED-19DD-3463-CF69-FDD44C4614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476CF8-2AFB-1B79-865D-AFD901FFE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9E6EE-2541-4205-A416-45CEEB3EDC5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531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B0ED6-F7E1-5D1A-B4C9-72970BF8E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AB95560-B9D5-1B31-878F-1AEEF63B8E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AA652E6-2755-151B-1531-1E04E04450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40F455-5D40-ABE4-1470-69BE9C33A1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9E6EE-2541-4205-A416-45CEEB3EDC5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257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7BE1B-4276-8B54-2640-32C77FEDE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CBBFF27-232D-6759-3A7E-029082F1F3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B3F26BC-43B9-B219-8F0C-5CD744C54C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A3DEA3-AACB-E259-B2C1-4FCB8E3903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9E6EE-2541-4205-A416-45CEEB3EDC5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090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99B89-203A-76E5-E60F-CDB1052BC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84FB218-EA68-305F-49B9-C0DE6426B6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555DC2A-D18B-4BDC-17FF-875AF5DC4B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BB2570-D596-FA62-148A-5775487654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9E6EE-2541-4205-A416-45CEEB3EDC5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02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52893-3A51-FCE2-2BDF-13F7139EC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68000BD-CDC3-EB40-994A-030D7E8DB4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7B1161A-F9E3-916E-E948-6395BDF14B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1534F9-F92B-B277-4951-B9C5F95FAA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9E6EE-2541-4205-A416-45CEEB3EDC5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060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06A73-7220-A96A-E876-05528F7E9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442E89B-CB13-FBE0-229D-B5E6486642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2E47014-4E6B-E700-CF4D-3B670A370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D44C74-6D4A-C662-87E6-3A868A2853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9E6EE-2541-4205-A416-45CEEB3EDC5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564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3ADD3-55A6-383D-3D05-B2D879C8E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442A15F-079B-5BE4-FEE7-63177A5E34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9930AAF-BEFB-C35C-67E6-297A762B29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89BC80-D11C-3499-8D8B-F9AF7A131A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9E6EE-2541-4205-A416-45CEEB3EDC5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797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C42B0-0744-8821-4CF0-FF09A02A8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09BD1A9-F280-F943-474C-780BAE04AF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78AC163-F7DA-8AE1-499D-1CC9297017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82CD85-3833-992B-CD08-D1E8ED781B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9E6EE-2541-4205-A416-45CEEB3EDC5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562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A90A9-0A89-3D0C-9FB3-4C52CB76E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506B7D5-B545-F909-BB6D-DFEEECFE20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45A9D00-DE22-8255-8618-74B181EF73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78EFC9-9271-DF4F-420C-83727D4DB7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9E6EE-2541-4205-A416-45CEEB3EDC5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35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3B09F-5F03-99FB-3D31-1526529E1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46AB499-41D9-C9A7-1792-80C7F8F737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6880636-15F5-7780-F200-471BC01556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FAA3EC-D465-0F8C-1181-1C159055D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9E6EE-2541-4205-A416-45CEEB3EDC5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073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AC230-46C8-933C-1E93-B52DAE4B8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9BE7A5B-BE49-3A20-C26E-63B2A37306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987441B-5249-A016-114A-264F280072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A150AD-05E9-0372-39E1-76C044BA48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9E6EE-2541-4205-A416-45CEEB3EDC5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626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12AA-3AD9-4120-B5E9-36BDA991F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286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12AA-3AD9-4120-B5E9-36BDA991F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02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12AA-3AD9-4120-B5E9-36BDA991F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055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EFDD5391-FD71-F3F2-7D0A-EEAF88B80550}"/>
              </a:ext>
            </a:extLst>
          </p:cNvPr>
          <p:cNvSpPr txBox="1">
            <a:spLocks/>
          </p:cNvSpPr>
          <p:nvPr userDrawn="1"/>
        </p:nvSpPr>
        <p:spPr>
          <a:xfrm>
            <a:off x="467544" y="411510"/>
            <a:ext cx="1866762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Сибирский государственный индустриальный</a:t>
            </a:r>
            <a:r>
              <a:rPr lang="en-US" dirty="0"/>
              <a:t> </a:t>
            </a:r>
            <a:r>
              <a:rPr lang="ru-RU" dirty="0"/>
              <a:t>университет</a:t>
            </a: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6F5A6-F84C-0431-C2FF-0694348A84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6" y="2930750"/>
            <a:ext cx="6120581" cy="11525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3600"/>
            </a:lvl2pPr>
            <a:lvl3pPr marL="914400" indent="0">
              <a:buFontTx/>
              <a:buNone/>
              <a:defRPr sz="3600"/>
            </a:lvl3pPr>
            <a:lvl4pPr marL="1371600" indent="0">
              <a:buFontTx/>
              <a:buNone/>
              <a:defRPr sz="3600"/>
            </a:lvl4pPr>
            <a:lvl5pPr marL="1828800" indent="0">
              <a:buFontTx/>
              <a:buNone/>
              <a:defRPr sz="3600"/>
            </a:lvl5pPr>
          </a:lstStyle>
          <a:p>
            <a:pPr lvl="0"/>
            <a:r>
              <a:rPr lang="ru-RU" dirty="0"/>
              <a:t>Тема 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02E36-CC23-C8F6-91E1-15ED78AABA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546" y="4372200"/>
            <a:ext cx="6120581" cy="4318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Имя Фамилия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нов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2240" y="4515966"/>
            <a:ext cx="2133600" cy="273844"/>
          </a:xfrm>
        </p:spPr>
        <p:txBody>
          <a:bodyPr/>
          <a:lstStyle/>
          <a:p>
            <a:fld id="{0F9E12AA-3AD9-4120-B5E9-36BDA991F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E31C1-CE49-977E-17BC-0EF5E2A3B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419622"/>
            <a:ext cx="3960440" cy="1944216"/>
          </a:xfrm>
        </p:spPr>
        <p:txBody>
          <a:bodyPr anchor="t">
            <a:no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5E19C975-DBFC-E2AC-F384-3A0DBA0658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5656" y="4083918"/>
            <a:ext cx="3096344" cy="296453"/>
          </a:xfrm>
        </p:spPr>
        <p:txBody>
          <a:bodyPr anchor="b">
            <a:noAutofit/>
          </a:bodyPr>
          <a:lstStyle>
            <a:lvl1pPr marL="0" indent="0" algn="l">
              <a:lnSpc>
                <a:spcPct val="130000"/>
              </a:lnSpc>
              <a:buFontTx/>
              <a:buNone/>
              <a:defRPr sz="1200" b="0">
                <a:solidFill>
                  <a:schemeClr val="tx1"/>
                </a:solidFill>
                <a:latin typeface="Montserrat SemiBold" panose="00000700000000000000" pitchFamily="2" charset="-52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C474FF64-E0E3-5372-B1B9-40ED0E5DA9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5656" y="4380371"/>
            <a:ext cx="3096344" cy="394027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Должность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+7 900 900 90 90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CA4AFA66-8340-386E-D74F-4F4C18B49D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560" y="4083918"/>
            <a:ext cx="660400" cy="69150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/>
            </a:lvl1pPr>
          </a:lstStyle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47330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12AA-3AD9-4120-B5E9-36BDA991F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5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12AA-3AD9-4120-B5E9-36BDA991F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434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12AA-3AD9-4120-B5E9-36BDA991F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9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12AA-3AD9-4120-B5E9-36BDA991F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51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12AA-3AD9-4120-B5E9-36BDA991F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396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12AA-3AD9-4120-B5E9-36BDA991F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46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12AA-3AD9-4120-B5E9-36BDA991F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32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12AA-3AD9-4120-B5E9-36BDA991F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25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E12AA-3AD9-4120-B5E9-36BDA991F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1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58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07508" y="2930750"/>
            <a:ext cx="6480621" cy="1152525"/>
          </a:xfrm>
        </p:spPr>
        <p:txBody>
          <a:bodyPr/>
          <a:lstStyle/>
          <a:p>
            <a:r>
              <a:rPr lang="ru-RU" sz="3200" dirty="0"/>
              <a:t>Прием на целевое обучение</a:t>
            </a:r>
          </a:p>
        </p:txBody>
      </p:sp>
    </p:spTree>
    <p:extLst>
      <p:ext uri="{BB962C8B-B14F-4D97-AF65-F5344CB8AC3E}">
        <p14:creationId xmlns:p14="http://schemas.microsoft.com/office/powerpoint/2010/main" val="90237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4B47E-DAD0-4A53-1DE0-0F6309283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375AAA-939D-0422-FB63-09C067D1DE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98" t="3942" r="4668" b="5941"/>
          <a:stretch/>
        </p:blipFill>
        <p:spPr>
          <a:xfrm>
            <a:off x="4182026" y="2859782"/>
            <a:ext cx="4834016" cy="203347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0A1B90-3176-95DC-C026-DB6FC6F92A63}"/>
              </a:ext>
            </a:extLst>
          </p:cNvPr>
          <p:cNvSpPr/>
          <p:nvPr/>
        </p:nvSpPr>
        <p:spPr>
          <a:xfrm>
            <a:off x="111966" y="267494"/>
            <a:ext cx="8561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spc="-30" dirty="0">
                <a:latin typeface="Arial" panose="020B0604020202020204" pitchFamily="34" charset="0"/>
                <a:cs typeface="Arial" panose="020B0604020202020204" pitchFamily="34" charset="0"/>
              </a:rPr>
              <a:t>Прием на целевое обучение в пределах квоты</a:t>
            </a:r>
          </a:p>
        </p:txBody>
      </p:sp>
      <p:sp>
        <p:nvSpPr>
          <p:cNvPr id="47" name="Номер слайда 3">
            <a:extLst>
              <a:ext uri="{FF2B5EF4-FFF2-40B4-BE49-F238E27FC236}">
                <a16:creationId xmlns:a16="http://schemas.microsoft.com/office/drawing/2014/main" id="{EE042F0F-2C9A-1788-CC34-F37AAE12826F}"/>
              </a:ext>
            </a:extLst>
          </p:cNvPr>
          <p:cNvSpPr txBox="1">
            <a:spLocks/>
          </p:cNvSpPr>
          <p:nvPr/>
        </p:nvSpPr>
        <p:spPr bwMode="auto">
          <a:xfrm>
            <a:off x="8673615" y="4893258"/>
            <a:ext cx="470385" cy="2674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E7DA29F-FA29-458F-9DDA-E9F70EF6650E}" type="slidenum">
              <a:rPr lang="ru-RU" sz="1400" b="1" smtClean="0">
                <a:solidFill>
                  <a:srgbClr val="000000"/>
                </a:solidFill>
              </a:rPr>
              <a:pPr algn="ctr">
                <a:defRPr/>
              </a:pPr>
              <a:t>10</a:t>
            </a:fld>
            <a:endParaRPr lang="ru-RU" sz="1400" b="1" dirty="0">
              <a:solidFill>
                <a:srgbClr val="0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5E8DDB-7EA7-D6B0-0953-9D9DA3031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82" y="636826"/>
            <a:ext cx="4786469" cy="280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72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29901-8B07-7A60-F798-1DD16FAAB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F1D33BB-9737-D526-54C4-89CCDB71E6E7}"/>
              </a:ext>
            </a:extLst>
          </p:cNvPr>
          <p:cNvSpPr/>
          <p:nvPr/>
        </p:nvSpPr>
        <p:spPr>
          <a:xfrm>
            <a:off x="111966" y="267494"/>
            <a:ext cx="8561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spc="-30" dirty="0">
                <a:latin typeface="Arial" panose="020B0604020202020204" pitchFamily="34" charset="0"/>
                <a:cs typeface="Arial" panose="020B0604020202020204" pitchFamily="34" charset="0"/>
              </a:rPr>
              <a:t>Целевая квота в структуре КЦП</a:t>
            </a:r>
          </a:p>
        </p:txBody>
      </p:sp>
      <p:sp>
        <p:nvSpPr>
          <p:cNvPr id="47" name="Номер слайда 3">
            <a:extLst>
              <a:ext uri="{FF2B5EF4-FFF2-40B4-BE49-F238E27FC236}">
                <a16:creationId xmlns:a16="http://schemas.microsoft.com/office/drawing/2014/main" id="{EA538788-0858-EB19-89A5-F986AA12219C}"/>
              </a:ext>
            </a:extLst>
          </p:cNvPr>
          <p:cNvSpPr txBox="1">
            <a:spLocks/>
          </p:cNvSpPr>
          <p:nvPr/>
        </p:nvSpPr>
        <p:spPr bwMode="auto">
          <a:xfrm>
            <a:off x="8673615" y="4893258"/>
            <a:ext cx="470385" cy="2674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E7DA29F-FA29-458F-9DDA-E9F70EF6650E}" type="slidenum">
              <a:rPr lang="ru-RU" sz="1400" b="1" smtClean="0">
                <a:solidFill>
                  <a:srgbClr val="000000"/>
                </a:solidFill>
              </a:rPr>
              <a:pPr algn="ctr">
                <a:defRPr/>
              </a:pPr>
              <a:t>11</a:t>
            </a:fld>
            <a:endParaRPr lang="ru-RU" sz="1400" b="1" dirty="0">
              <a:solidFill>
                <a:srgbClr val="0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BBAAD8-A129-26E6-7A7F-F583792AB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870978"/>
            <a:ext cx="7557999" cy="3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D696B-D2AF-E007-223A-282F8B06C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86C74A-7000-4269-8FC6-E8A010296CC6}"/>
              </a:ext>
            </a:extLst>
          </p:cNvPr>
          <p:cNvSpPr/>
          <p:nvPr/>
        </p:nvSpPr>
        <p:spPr>
          <a:xfrm>
            <a:off x="111966" y="267494"/>
            <a:ext cx="8561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spc="-30" dirty="0">
                <a:latin typeface="Arial" panose="020B0604020202020204" pitchFamily="34" charset="0"/>
                <a:cs typeface="Arial" panose="020B0604020202020204" pitchFamily="34" charset="0"/>
              </a:rPr>
              <a:t>Целевая квота в структуре КЦП</a:t>
            </a:r>
          </a:p>
        </p:txBody>
      </p:sp>
      <p:sp>
        <p:nvSpPr>
          <p:cNvPr id="47" name="Номер слайда 3">
            <a:extLst>
              <a:ext uri="{FF2B5EF4-FFF2-40B4-BE49-F238E27FC236}">
                <a16:creationId xmlns:a16="http://schemas.microsoft.com/office/drawing/2014/main" id="{31A4844E-CF52-FEF9-C9A5-4B0FC113BD31}"/>
              </a:ext>
            </a:extLst>
          </p:cNvPr>
          <p:cNvSpPr txBox="1">
            <a:spLocks/>
          </p:cNvSpPr>
          <p:nvPr/>
        </p:nvSpPr>
        <p:spPr bwMode="auto">
          <a:xfrm>
            <a:off x="8673615" y="4893258"/>
            <a:ext cx="470385" cy="2674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E7DA29F-FA29-458F-9DDA-E9F70EF6650E}" type="slidenum">
              <a:rPr lang="ru-RU" sz="1400" b="1" smtClean="0">
                <a:solidFill>
                  <a:srgbClr val="000000"/>
                </a:solidFill>
              </a:rPr>
              <a:pPr algn="ctr">
                <a:defRPr/>
              </a:pPr>
              <a:t>12</a:t>
            </a:fld>
            <a:endParaRPr lang="ru-RU" sz="1400" b="1" dirty="0">
              <a:solidFill>
                <a:srgbClr val="0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6C3973-9260-8E16-9B53-461AD519E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741422"/>
            <a:ext cx="6552728" cy="381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95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C4CF0-6CEB-F8F7-8853-5C8C8F380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BA12E4-7497-231F-5E52-59CFE178FF48}"/>
              </a:ext>
            </a:extLst>
          </p:cNvPr>
          <p:cNvSpPr/>
          <p:nvPr/>
        </p:nvSpPr>
        <p:spPr>
          <a:xfrm>
            <a:off x="111966" y="267494"/>
            <a:ext cx="8561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spc="-30" dirty="0"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</a:p>
        </p:txBody>
      </p:sp>
      <p:sp>
        <p:nvSpPr>
          <p:cNvPr id="47" name="Номер слайда 3">
            <a:extLst>
              <a:ext uri="{FF2B5EF4-FFF2-40B4-BE49-F238E27FC236}">
                <a16:creationId xmlns:a16="http://schemas.microsoft.com/office/drawing/2014/main" id="{1A7C9000-679D-DB9C-1502-095F607E12E9}"/>
              </a:ext>
            </a:extLst>
          </p:cNvPr>
          <p:cNvSpPr txBox="1">
            <a:spLocks/>
          </p:cNvSpPr>
          <p:nvPr/>
        </p:nvSpPr>
        <p:spPr bwMode="auto">
          <a:xfrm>
            <a:off x="8673615" y="4893258"/>
            <a:ext cx="470385" cy="2674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E7DA29F-FA29-458F-9DDA-E9F70EF6650E}" type="slidenum">
              <a:rPr lang="ru-RU" sz="1400" b="1" smtClean="0">
                <a:solidFill>
                  <a:srgbClr val="000000"/>
                </a:solidFill>
              </a:rPr>
              <a:pPr algn="ctr">
                <a:defRPr/>
              </a:pPr>
              <a:t>13</a:t>
            </a:fld>
            <a:endParaRPr lang="ru-RU" sz="1400" b="1" dirty="0">
              <a:solidFill>
                <a:srgbClr val="00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4E79F3-0166-5F53-625F-933D3561D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654004"/>
            <a:ext cx="5427208" cy="8724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64E96B-86C7-BA2D-5F28-AD14A1A50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67" y="1581463"/>
            <a:ext cx="8437072" cy="290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64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5CCE1-C39B-4DAD-6915-3363B3A33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F6B14B2-443E-2275-E4A1-38FA5BA240D7}"/>
              </a:ext>
            </a:extLst>
          </p:cNvPr>
          <p:cNvSpPr/>
          <p:nvPr/>
        </p:nvSpPr>
        <p:spPr>
          <a:xfrm>
            <a:off x="111966" y="267494"/>
            <a:ext cx="8561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spc="-30" dirty="0"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</a:p>
        </p:txBody>
      </p:sp>
      <p:sp>
        <p:nvSpPr>
          <p:cNvPr id="47" name="Номер слайда 3">
            <a:extLst>
              <a:ext uri="{FF2B5EF4-FFF2-40B4-BE49-F238E27FC236}">
                <a16:creationId xmlns:a16="http://schemas.microsoft.com/office/drawing/2014/main" id="{377074B5-0247-7142-0CE2-6BD715704C93}"/>
              </a:ext>
            </a:extLst>
          </p:cNvPr>
          <p:cNvSpPr txBox="1">
            <a:spLocks/>
          </p:cNvSpPr>
          <p:nvPr/>
        </p:nvSpPr>
        <p:spPr bwMode="auto">
          <a:xfrm>
            <a:off x="8673615" y="4893258"/>
            <a:ext cx="470385" cy="2674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E7DA29F-FA29-458F-9DDA-E9F70EF6650E}" type="slidenum">
              <a:rPr lang="ru-RU" sz="1400" b="1" smtClean="0">
                <a:solidFill>
                  <a:srgbClr val="000000"/>
                </a:solidFill>
              </a:rPr>
              <a:pPr algn="ctr">
                <a:defRPr/>
              </a:pPr>
              <a:t>14</a:t>
            </a:fld>
            <a:endParaRPr lang="ru-RU" sz="1400" b="1" dirty="0">
              <a:solidFill>
                <a:srgbClr val="0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9D3E66-22BF-8848-120F-99D871D2D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636826"/>
            <a:ext cx="7272808" cy="414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2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2D73B-F4FA-970D-59F8-4A1648145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26A84E-3659-6BBB-B474-C512E4AD07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340" t="2192" r="3920"/>
          <a:stretch/>
        </p:blipFill>
        <p:spPr>
          <a:xfrm>
            <a:off x="3707904" y="666167"/>
            <a:ext cx="4815654" cy="425643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EFC943D-47B2-7AFF-F917-5B79E70D8883}"/>
              </a:ext>
            </a:extLst>
          </p:cNvPr>
          <p:cNvSpPr/>
          <p:nvPr/>
        </p:nvSpPr>
        <p:spPr>
          <a:xfrm>
            <a:off x="111966" y="267494"/>
            <a:ext cx="8561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spc="-30" dirty="0">
                <a:latin typeface="Arial" panose="020B0604020202020204" pitchFamily="34" charset="0"/>
                <a:cs typeface="Arial" panose="020B0604020202020204" pitchFamily="34" charset="0"/>
              </a:rPr>
              <a:t>Прием на целевое обучение</a:t>
            </a:r>
          </a:p>
        </p:txBody>
      </p:sp>
      <p:sp>
        <p:nvSpPr>
          <p:cNvPr id="47" name="Номер слайда 3">
            <a:extLst>
              <a:ext uri="{FF2B5EF4-FFF2-40B4-BE49-F238E27FC236}">
                <a16:creationId xmlns:a16="http://schemas.microsoft.com/office/drawing/2014/main" id="{4AD3CA04-F4D4-520F-5D9D-E48C6340AE42}"/>
              </a:ext>
            </a:extLst>
          </p:cNvPr>
          <p:cNvSpPr txBox="1">
            <a:spLocks/>
          </p:cNvSpPr>
          <p:nvPr/>
        </p:nvSpPr>
        <p:spPr bwMode="auto">
          <a:xfrm>
            <a:off x="8673615" y="4893258"/>
            <a:ext cx="470385" cy="2674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E7DA29F-FA29-458F-9DDA-E9F70EF6650E}" type="slidenum">
              <a:rPr lang="ru-RU" sz="1400" b="1" smtClean="0">
                <a:solidFill>
                  <a:srgbClr val="000000"/>
                </a:solidFill>
              </a:rPr>
              <a:pPr algn="ctr">
                <a:defRPr/>
              </a:pPr>
              <a:t>15</a:t>
            </a:fld>
            <a:endParaRPr lang="ru-RU" sz="1400" b="1" dirty="0">
              <a:solidFill>
                <a:srgbClr val="00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E7F00E-DA07-A4BC-FEA0-D2EFF6E51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66" y="1036214"/>
            <a:ext cx="3481740" cy="153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95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0AB45-1582-DEA9-9727-89F66F728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0465FE-3DE8-ED43-9B55-918D821AC31D}"/>
              </a:ext>
            </a:extLst>
          </p:cNvPr>
          <p:cNvSpPr/>
          <p:nvPr/>
        </p:nvSpPr>
        <p:spPr>
          <a:xfrm>
            <a:off x="111966" y="267494"/>
            <a:ext cx="8561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spc="-30" dirty="0">
                <a:latin typeface="Arial" panose="020B0604020202020204" pitchFamily="34" charset="0"/>
                <a:cs typeface="Arial" panose="020B0604020202020204" pitchFamily="34" charset="0"/>
              </a:rPr>
              <a:t>Прием на целевое обучение</a:t>
            </a:r>
          </a:p>
        </p:txBody>
      </p:sp>
      <p:sp>
        <p:nvSpPr>
          <p:cNvPr id="47" name="Номер слайда 3">
            <a:extLst>
              <a:ext uri="{FF2B5EF4-FFF2-40B4-BE49-F238E27FC236}">
                <a16:creationId xmlns:a16="http://schemas.microsoft.com/office/drawing/2014/main" id="{0FC4D578-6E79-B17F-47B2-D32DC43F019B}"/>
              </a:ext>
            </a:extLst>
          </p:cNvPr>
          <p:cNvSpPr txBox="1">
            <a:spLocks/>
          </p:cNvSpPr>
          <p:nvPr/>
        </p:nvSpPr>
        <p:spPr bwMode="auto">
          <a:xfrm>
            <a:off x="8673615" y="4893258"/>
            <a:ext cx="470385" cy="2674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E7DA29F-FA29-458F-9DDA-E9F70EF6650E}" type="slidenum">
              <a:rPr lang="ru-RU" sz="1400" b="1" smtClean="0">
                <a:solidFill>
                  <a:srgbClr val="000000"/>
                </a:solidFill>
              </a:rPr>
              <a:pPr algn="ctr">
                <a:defRPr/>
              </a:pPr>
              <a:t>16</a:t>
            </a:fld>
            <a:endParaRPr lang="ru-RU" sz="1400" b="1" dirty="0">
              <a:solidFill>
                <a:srgbClr val="0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18B0C7-AD70-EAF6-9288-BD51C63C5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77" y="1062597"/>
            <a:ext cx="7385446" cy="378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04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79F99-FD17-2605-DC2B-E47BAD90F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B7C1DE-1C9D-F66B-4C61-9D4CA4E4498A}"/>
              </a:ext>
            </a:extLst>
          </p:cNvPr>
          <p:cNvSpPr/>
          <p:nvPr/>
        </p:nvSpPr>
        <p:spPr>
          <a:xfrm>
            <a:off x="111966" y="267494"/>
            <a:ext cx="8561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spc="-30" dirty="0">
                <a:latin typeface="Arial" panose="020B0604020202020204" pitchFamily="34" charset="0"/>
                <a:cs typeface="Arial" panose="020B0604020202020204" pitchFamily="34" charset="0"/>
              </a:rPr>
              <a:t>Квоты на целевое обучение</a:t>
            </a:r>
          </a:p>
        </p:txBody>
      </p:sp>
      <p:sp>
        <p:nvSpPr>
          <p:cNvPr id="47" name="Номер слайда 3">
            <a:extLst>
              <a:ext uri="{FF2B5EF4-FFF2-40B4-BE49-F238E27FC236}">
                <a16:creationId xmlns:a16="http://schemas.microsoft.com/office/drawing/2014/main" id="{C35E97D1-D057-9E21-BDD0-9BE5A2CE677E}"/>
              </a:ext>
            </a:extLst>
          </p:cNvPr>
          <p:cNvSpPr txBox="1">
            <a:spLocks/>
          </p:cNvSpPr>
          <p:nvPr/>
        </p:nvSpPr>
        <p:spPr bwMode="auto">
          <a:xfrm>
            <a:off x="8673615" y="4893258"/>
            <a:ext cx="470385" cy="2674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E7DA29F-FA29-458F-9DDA-E9F70EF6650E}" type="slidenum">
              <a:rPr lang="ru-RU" sz="1400" b="1" smtClean="0">
                <a:solidFill>
                  <a:srgbClr val="000000"/>
                </a:solidFill>
              </a:rPr>
              <a:pPr algn="ctr">
                <a:defRPr/>
              </a:pPr>
              <a:t>17</a:t>
            </a:fld>
            <a:endParaRPr lang="ru-RU" sz="1400" b="1" dirty="0">
              <a:solidFill>
                <a:srgbClr val="000000"/>
              </a:solidFill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C7A128A3-01A7-8E43-B5B5-27244616F0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449828"/>
              </p:ext>
            </p:extLst>
          </p:nvPr>
        </p:nvGraphicFramePr>
        <p:xfrm>
          <a:off x="179510" y="627534"/>
          <a:ext cx="8784978" cy="43700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680522">
                  <a:extLst>
                    <a:ext uri="{9D8B030D-6E8A-4147-A177-3AD203B41FA5}">
                      <a16:colId xmlns:a16="http://schemas.microsoft.com/office/drawing/2014/main" val="3438944865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192592146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915386159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27050114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53739483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8411135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57604870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74798227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586025455"/>
                    </a:ext>
                  </a:extLst>
                </a:gridCol>
              </a:tblGrid>
              <a:tr h="141825"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 и наименование направления подготовки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КЦП 2025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Квота,</a:t>
                      </a:r>
                    </a:p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Места для целевого приема (проект)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Утвержденные места для целевого приема</a:t>
                      </a: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954769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очное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заочное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42824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очное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заочное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т.ч. детализировано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8354239"/>
                  </a:ext>
                </a:extLst>
              </a:tr>
              <a:tr h="448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очное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заочное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2517618"/>
                  </a:ext>
                </a:extLst>
              </a:tr>
              <a:tr h="122677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01.03.02 Прикладная математика и информатика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8391596"/>
                  </a:ext>
                </a:extLst>
              </a:tr>
              <a:tr h="122677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05.03.06 Экология и природопользование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0044031"/>
                  </a:ext>
                </a:extLst>
              </a:tr>
              <a:tr h="122677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07.03.01 Архитектура 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2145480"/>
                  </a:ext>
                </a:extLst>
              </a:tr>
              <a:tr h="12267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08.03.01 Строительство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5271069"/>
                  </a:ext>
                </a:extLst>
              </a:tr>
              <a:tr h="12267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09.03.01 Информатика и вычислительная техника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1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65332965"/>
                  </a:ext>
                </a:extLst>
              </a:tr>
              <a:tr h="12267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09.03.02 Информационные системы и технологии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54536054"/>
                  </a:ext>
                </a:extLst>
              </a:tr>
              <a:tr h="12267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09.03.03 Прикладная информатика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3296631"/>
                  </a:ext>
                </a:extLst>
              </a:tr>
              <a:tr h="122677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11.03.04 Электроника и наноэлектроника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5520416"/>
                  </a:ext>
                </a:extLst>
              </a:tr>
              <a:tr h="12267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13.03.01 Теплоэнергетика и теплотехника 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1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1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49562625"/>
                  </a:ext>
                </a:extLst>
              </a:tr>
              <a:tr h="12267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13.03.02 Электроэнергетика и электротехника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1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04994975"/>
                  </a:ext>
                </a:extLst>
              </a:tr>
              <a:tr h="12267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15.03.01 Машиностроение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9027347"/>
                  </a:ext>
                </a:extLst>
              </a:tr>
              <a:tr h="12267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15.03.02 Технологические машины и оборудование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0161381"/>
                  </a:ext>
                </a:extLst>
              </a:tr>
              <a:tr h="3491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15.03.04 Автоматизация технологических процессов и производств 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70391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15.03.05 Конструкторско-технологическое обеспечение машиностроительных производств 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8688274"/>
                  </a:ext>
                </a:extLst>
              </a:tr>
              <a:tr h="122677"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18.03.01 Химическая технология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6414492"/>
                  </a:ext>
                </a:extLst>
              </a:tr>
              <a:tr h="122677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22.03.01 Материаловедение и технологии материалов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9889198"/>
                  </a:ext>
                </a:extLst>
              </a:tr>
              <a:tr h="12267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22.03.02 Металлургия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06811855"/>
                  </a:ext>
                </a:extLst>
              </a:tr>
              <a:tr h="12267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23.03.01 Технология транспортных процессов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0018526"/>
                  </a:ext>
                </a:extLst>
              </a:tr>
              <a:tr h="12267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38.03.01 Экономика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75957289"/>
                  </a:ext>
                </a:extLst>
              </a:tr>
              <a:tr h="122677"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44.03.01 Педагогическое образование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21477557"/>
                  </a:ext>
                </a:extLst>
              </a:tr>
              <a:tr h="122677"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44.03.04 Профессиональное обучение (по отраслям)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40078088"/>
                  </a:ext>
                </a:extLst>
              </a:tr>
              <a:tr h="122677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БАКАЛАВРИАТ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982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sng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206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sng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3213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307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9F070-6E8F-D53E-5A8C-B77338CA2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46EDFD-CBCC-4EB8-4AE3-CB55E3488E02}"/>
              </a:ext>
            </a:extLst>
          </p:cNvPr>
          <p:cNvSpPr/>
          <p:nvPr/>
        </p:nvSpPr>
        <p:spPr>
          <a:xfrm>
            <a:off x="111966" y="267494"/>
            <a:ext cx="8561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spc="-30" dirty="0">
                <a:latin typeface="Arial" panose="020B0604020202020204" pitchFamily="34" charset="0"/>
                <a:cs typeface="Arial" panose="020B0604020202020204" pitchFamily="34" charset="0"/>
              </a:rPr>
              <a:t>Квоты на целевое обучение</a:t>
            </a:r>
          </a:p>
        </p:txBody>
      </p:sp>
      <p:sp>
        <p:nvSpPr>
          <p:cNvPr id="47" name="Номер слайда 3">
            <a:extLst>
              <a:ext uri="{FF2B5EF4-FFF2-40B4-BE49-F238E27FC236}">
                <a16:creationId xmlns:a16="http://schemas.microsoft.com/office/drawing/2014/main" id="{DBFD3D87-1D13-82F9-8815-8A66DAEB7075}"/>
              </a:ext>
            </a:extLst>
          </p:cNvPr>
          <p:cNvSpPr txBox="1">
            <a:spLocks/>
          </p:cNvSpPr>
          <p:nvPr/>
        </p:nvSpPr>
        <p:spPr bwMode="auto">
          <a:xfrm>
            <a:off x="8673615" y="4893258"/>
            <a:ext cx="470385" cy="2674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E7DA29F-FA29-458F-9DDA-E9F70EF6650E}" type="slidenum">
              <a:rPr lang="ru-RU" sz="1400" b="1" smtClean="0">
                <a:solidFill>
                  <a:srgbClr val="000000"/>
                </a:solidFill>
              </a:rPr>
              <a:pPr algn="ctr">
                <a:defRPr/>
              </a:pPr>
              <a:t>18</a:t>
            </a:fld>
            <a:endParaRPr lang="ru-RU" sz="14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871F1BD-C04F-1264-2FBB-07B308BDA2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726466"/>
              </p:ext>
            </p:extLst>
          </p:nvPr>
        </p:nvGraphicFramePr>
        <p:xfrm>
          <a:off x="130118" y="627534"/>
          <a:ext cx="8928993" cy="43891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64095">
                  <a:extLst>
                    <a:ext uri="{9D8B030D-6E8A-4147-A177-3AD203B41FA5}">
                      <a16:colId xmlns:a16="http://schemas.microsoft.com/office/drawing/2014/main" val="424193535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304027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424278627"/>
                    </a:ext>
                  </a:extLst>
                </a:gridCol>
                <a:gridCol w="619739">
                  <a:extLst>
                    <a:ext uri="{9D8B030D-6E8A-4147-A177-3AD203B41FA5}">
                      <a16:colId xmlns:a16="http://schemas.microsoft.com/office/drawing/2014/main" val="184591361"/>
                    </a:ext>
                  </a:extLst>
                </a:gridCol>
                <a:gridCol w="2451132">
                  <a:extLst>
                    <a:ext uri="{9D8B030D-6E8A-4147-A177-3AD203B41FA5}">
                      <a16:colId xmlns:a16="http://schemas.microsoft.com/office/drawing/2014/main" val="3388306165"/>
                    </a:ext>
                  </a:extLst>
                </a:gridCol>
                <a:gridCol w="2451132">
                  <a:extLst>
                    <a:ext uri="{9D8B030D-6E8A-4147-A177-3AD203B41FA5}">
                      <a16:colId xmlns:a16="http://schemas.microsoft.com/office/drawing/2014/main" val="143113054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969556051"/>
                    </a:ext>
                  </a:extLst>
                </a:gridCol>
                <a:gridCol w="670687">
                  <a:extLst>
                    <a:ext uri="{9D8B030D-6E8A-4147-A177-3AD203B41FA5}">
                      <a16:colId xmlns:a16="http://schemas.microsoft.com/office/drawing/2014/main" val="20247358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НПС</a:t>
                      </a:r>
                      <a:endParaRPr lang="ru-RU" sz="800" b="1" i="0" u="none" strike="noStrike" dirty="0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 обучения</a:t>
                      </a:r>
                      <a:endParaRPr lang="ru-RU" sz="800" b="1" i="0" u="none" strike="noStrike" dirty="0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Целевая квота с учетом </a:t>
                      </a:r>
                      <a:r>
                        <a:rPr lang="ru-RU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перераспре</a:t>
                      </a: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-деления *</a:t>
                      </a:r>
                      <a:endParaRPr lang="ru-RU" sz="800" b="1" i="0" u="none" strike="noStrike" dirty="0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Детализиро-вано</a:t>
                      </a: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мест</a:t>
                      </a:r>
                    </a:p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заказчика,</a:t>
                      </a:r>
                    </a:p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реквизиты (ОГРН, ИНН, КПП)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работодателя,</a:t>
                      </a:r>
                    </a:p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реквизиты (ОГРН, ИНН, КПП)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</a:t>
                      </a:r>
                    </a:p>
                    <a:p>
                      <a:pPr algn="ctr" fontAlgn="ctr"/>
                      <a:r>
                        <a:rPr lang="ru-RU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трудоу-стройства</a:t>
                      </a:r>
                      <a:endParaRPr lang="ru-RU" sz="8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</a:p>
                    <a:p>
                      <a:pPr algn="ctr" fontAlgn="ctr"/>
                      <a:r>
                        <a:rPr lang="ru-RU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детализиро</a:t>
                      </a: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-ванных</a:t>
                      </a:r>
                    </a:p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</a:t>
                      </a:r>
                      <a:endParaRPr lang="ru-RU" sz="800" b="1" i="0" u="none" strike="noStrike" dirty="0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802564"/>
                  </a:ext>
                </a:extLst>
              </a:tr>
              <a:tr h="123874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44.03.05 - Педагогическое образование (с двумя профилями подготовки)</a:t>
                      </a:r>
                      <a:endParaRPr lang="ru-RU" sz="800" b="0" i="0" u="none" strike="noStrike" dirty="0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Очная</a:t>
                      </a:r>
                      <a:endParaRPr lang="ru-RU" sz="800" b="0" i="0" u="none" strike="noStrike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ru-RU" sz="800" b="0" i="0" u="none" strike="noStrike" dirty="0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Муниципальное автономное нетиповое общеобразовательное учреждение "Лицей №4 им. Н.М. </a:t>
                      </a:r>
                      <a:r>
                        <a:rPr lang="ru-RU" sz="800" b="0" u="none" strike="noStrike" dirty="0" err="1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Голянской</a:t>
                      </a:r>
                      <a:r>
                        <a:rPr lang="ru-RU" sz="800" b="0" u="none" strike="noStrike" dirty="0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«, ОГРН: 1094212000816, ИНН: 4212029168,  КПП: 421201001</a:t>
                      </a:r>
                      <a:endParaRPr lang="ru-RU" sz="800" b="0" i="0" u="none" strike="noStrike" dirty="0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Муниципальное автономное нетиповое общеобразовательное учреждение "Лицей №4 им. Н.М. </a:t>
                      </a:r>
                      <a:r>
                        <a:rPr lang="ru-RU" sz="800" b="0" u="none" strike="noStrike" dirty="0" err="1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Голянской</a:t>
                      </a:r>
                      <a:r>
                        <a:rPr lang="ru-RU" sz="800" b="0" u="none" strike="noStrike" dirty="0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«, ОГРН: 1094212000816, ИНН: 4212029168,  КПП: 421201001</a:t>
                      </a:r>
                      <a:endParaRPr lang="ru-RU" sz="800" b="0" i="0" u="none" strike="noStrike" dirty="0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Кемеровская область - Кузбасс</a:t>
                      </a:r>
                      <a:endParaRPr lang="ru-RU" sz="800" b="0" i="0" u="none" strike="noStrike" dirty="0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73275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Муниципальное бюджетное общеобразовательное учреждение "Чкаловская основная общеобразовательная школа"</a:t>
                      </a:r>
                    </a:p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ОГРН: 1074212002040, ИНН: 4212024709</a:t>
                      </a:r>
                    </a:p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КПП: 421201001</a:t>
                      </a:r>
                      <a:endParaRPr lang="ru-RU" sz="800" b="0" i="0" u="none" strike="noStrike" dirty="0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Муниципальное бюджетное общеобразовательное учреждение "Чкаловская основная общеобразовательная школа"</a:t>
                      </a:r>
                    </a:p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ОГРН: 1074212002040, ИНН: 4212024709</a:t>
                      </a:r>
                    </a:p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КПП: 421201001</a:t>
                      </a:r>
                      <a:endParaRPr lang="ru-RU" sz="800" b="0" i="0" u="none" strike="noStrike" dirty="0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Кемеровская область - Кузбасс</a:t>
                      </a:r>
                      <a:endParaRPr lang="ru-RU" sz="800" b="0" i="0" u="none" strike="noStrike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7504720"/>
                  </a:ext>
                </a:extLst>
              </a:tr>
              <a:tr h="37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Муниципальное бюджетное общеобразовательное учреждение "</a:t>
                      </a:r>
                      <a:r>
                        <a:rPr lang="ru-RU" sz="800" b="0" u="none" strike="noStrike" dirty="0" err="1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Сидоренковская</a:t>
                      </a:r>
                      <a:r>
                        <a:rPr lang="ru-RU" sz="800" b="0" u="none" strike="noStrike" dirty="0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средняя общеобразовательная школа«, ОГРН: 1024200541914, ИНН: 4231004899, КПП: 420201001</a:t>
                      </a:r>
                      <a:endParaRPr lang="ru-RU" sz="800" b="0" i="0" u="none" strike="noStrike" dirty="0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Муниципальное бюджетное общеобразовательное учреждение "</a:t>
                      </a:r>
                      <a:r>
                        <a:rPr lang="ru-RU" sz="800" b="0" u="none" strike="noStrike" dirty="0" err="1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Сидоренковская</a:t>
                      </a:r>
                      <a:r>
                        <a:rPr lang="ru-RU" sz="800" b="0" u="none" strike="noStrike" dirty="0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средняя общеобразовательная школа«, ОГРН: 1024200541914, ИНН: 4231004899, КПП: 420201001</a:t>
                      </a:r>
                      <a:endParaRPr lang="ru-RU" sz="800" b="0" i="0" u="none" strike="noStrike" dirty="0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Кемеровская область - Кузбасс</a:t>
                      </a:r>
                      <a:endParaRPr lang="ru-RU" sz="800" b="0" i="0" u="none" strike="noStrike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41118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Муниципальное бюджетное общеобразовательное учреждение "Средняя общеобразовательная школа " 22, ОГРН: 1034214001117, ИНН: 4214015996, КПП: 421401001</a:t>
                      </a:r>
                      <a:endParaRPr lang="ru-RU" sz="800" b="0" i="0" u="none" strike="noStrike" dirty="0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Муниципальное бюджетное общеобразовательное учреждение "Средняя общеобразовательная школа " 22, ОГРН: 1034214001117, ИНН: 4214015996, КПП: 421401001</a:t>
                      </a:r>
                      <a:endParaRPr lang="ru-RU" sz="800" b="0" i="0" u="none" strike="noStrike" dirty="0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Кемеровская область - Кузбасс</a:t>
                      </a:r>
                      <a:endParaRPr lang="ru-RU" sz="800" b="0" i="0" u="none" strike="noStrike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63936775"/>
                  </a:ext>
                </a:extLst>
              </a:tr>
              <a:tr h="83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Муниципальное бюджетное общеобразовательное учреждение "Сосновская средняя общеобразовательная школа«. ОГРН: 1024200662870, ИНН: 4232002365, КПП: 420401001</a:t>
                      </a:r>
                      <a:endParaRPr lang="ru-RU" sz="800" b="0" i="0" u="none" strike="noStrike" dirty="0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Муниципальное бюджетное общеобразовательное учреждение "Сосновская средняя общеобразовательная школа«. ОГРН: 1024200662870, ИНН: 4232002365, КПП: 420401001</a:t>
                      </a:r>
                      <a:endParaRPr lang="ru-RU" sz="800" b="0" i="0" u="none" strike="noStrike" dirty="0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Кемеровская область - Кузбасс</a:t>
                      </a:r>
                      <a:endParaRPr lang="ru-RU" sz="800" b="0" i="0" u="none" strike="noStrike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4940399"/>
                  </a:ext>
                </a:extLst>
              </a:tr>
              <a:tr h="419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Муниципальное бюджетное общеобразовательное учреждение "Основная общеобразовательная школа № 37«, ОГРН: 1024201302707, ИНН: 4212018871, КПП: 421201001</a:t>
                      </a:r>
                      <a:endParaRPr lang="ru-RU" sz="800" b="0" i="0" u="none" strike="noStrike" dirty="0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Муниципальное бюджетное общеобразовательное учреждение "Основная общеобразовательная школа № 37«, ОГРН: 1024201302707, ИНН: 4212018871, КПП: 421201001</a:t>
                      </a:r>
                      <a:endParaRPr lang="ru-RU" sz="800" b="0" i="0" u="none" strike="noStrike" dirty="0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Кемеровская область - Кузбасс</a:t>
                      </a:r>
                      <a:endParaRPr lang="ru-RU" sz="800" b="0" i="0" u="none" strike="noStrike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0544556"/>
                  </a:ext>
                </a:extLst>
              </a:tr>
              <a:tr h="341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Муниципальное бюджетное общеобразовательное учреждение "</a:t>
                      </a:r>
                      <a:r>
                        <a:rPr lang="ru-RU" sz="800" b="0" u="none" strike="noStrike" dirty="0" err="1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Драченинская</a:t>
                      </a:r>
                      <a:r>
                        <a:rPr lang="ru-RU" sz="800" b="0" u="none" strike="noStrike" dirty="0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основная общеобразовательная школа«, ОГРН: 1024201302443, ИНН: 4212021659, КПП: 421201001</a:t>
                      </a:r>
                      <a:endParaRPr lang="ru-RU" sz="800" b="0" i="0" u="none" strike="noStrike" dirty="0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Муниципальное бюджетное общеобразовательное учреждение "</a:t>
                      </a:r>
                      <a:r>
                        <a:rPr lang="ru-RU" sz="800" b="0" u="none" strike="noStrike" dirty="0" err="1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Драченинская</a:t>
                      </a:r>
                      <a:r>
                        <a:rPr lang="ru-RU" sz="800" b="0" u="none" strike="noStrike" dirty="0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основная общеобразовательная школа«, ОГРН: 1024201302443, ИНН: 4212021659, КПП: 421201001</a:t>
                      </a:r>
                      <a:endParaRPr lang="ru-RU" sz="800" b="0" i="0" u="none" strike="noStrike" dirty="0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Кемеровская область - Кузбасс</a:t>
                      </a:r>
                      <a:endParaRPr lang="ru-RU" sz="800" b="0" i="0" u="none" strike="noStrike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rgbClr val="0F4C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17353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374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C7F1E-CEC5-4F01-9079-22F66E2BE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BA50A66-FB7B-31C6-3874-03D5472E3790}"/>
              </a:ext>
            </a:extLst>
          </p:cNvPr>
          <p:cNvSpPr/>
          <p:nvPr/>
        </p:nvSpPr>
        <p:spPr>
          <a:xfrm>
            <a:off x="111966" y="267494"/>
            <a:ext cx="8561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spc="-30" dirty="0">
                <a:latin typeface="Arial" panose="020B0604020202020204" pitchFamily="34" charset="0"/>
                <a:cs typeface="Arial" panose="020B0604020202020204" pitchFamily="34" charset="0"/>
              </a:rPr>
              <a:t>Квоты на целевое обучение</a:t>
            </a:r>
          </a:p>
        </p:txBody>
      </p:sp>
      <p:sp>
        <p:nvSpPr>
          <p:cNvPr id="47" name="Номер слайда 3">
            <a:extLst>
              <a:ext uri="{FF2B5EF4-FFF2-40B4-BE49-F238E27FC236}">
                <a16:creationId xmlns:a16="http://schemas.microsoft.com/office/drawing/2014/main" id="{FC5DEFCB-3511-4E45-0EAE-A04564F46F96}"/>
              </a:ext>
            </a:extLst>
          </p:cNvPr>
          <p:cNvSpPr txBox="1">
            <a:spLocks/>
          </p:cNvSpPr>
          <p:nvPr/>
        </p:nvSpPr>
        <p:spPr bwMode="auto">
          <a:xfrm>
            <a:off x="8673615" y="4893258"/>
            <a:ext cx="470385" cy="2674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E7DA29F-FA29-458F-9DDA-E9F70EF6650E}" type="slidenum">
              <a:rPr lang="ru-RU" sz="1400" b="1" smtClean="0">
                <a:solidFill>
                  <a:srgbClr val="000000"/>
                </a:solidFill>
              </a:rPr>
              <a:pPr algn="ctr">
                <a:defRPr/>
              </a:pPr>
              <a:t>19</a:t>
            </a:fld>
            <a:endParaRPr lang="ru-RU" sz="14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65A1970-4DF4-A2B7-9AFE-D099E08E15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763490"/>
              </p:ext>
            </p:extLst>
          </p:nvPr>
        </p:nvGraphicFramePr>
        <p:xfrm>
          <a:off x="111966" y="699542"/>
          <a:ext cx="8780512" cy="359823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83970">
                  <a:extLst>
                    <a:ext uri="{9D8B030D-6E8A-4147-A177-3AD203B41FA5}">
                      <a16:colId xmlns:a16="http://schemas.microsoft.com/office/drawing/2014/main" val="201760221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70371519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406380527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7640038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429112507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43997101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902824014"/>
                    </a:ext>
                  </a:extLst>
                </a:gridCol>
                <a:gridCol w="648071">
                  <a:extLst>
                    <a:ext uri="{9D8B030D-6E8A-4147-A177-3AD203B41FA5}">
                      <a16:colId xmlns:a16="http://schemas.microsoft.com/office/drawing/2014/main" val="3432376143"/>
                    </a:ext>
                  </a:extLst>
                </a:gridCol>
                <a:gridCol w="648071">
                  <a:extLst>
                    <a:ext uri="{9D8B030D-6E8A-4147-A177-3AD203B41FA5}">
                      <a16:colId xmlns:a16="http://schemas.microsoft.com/office/drawing/2014/main" val="1913841040"/>
                    </a:ext>
                  </a:extLst>
                </a:gridCol>
              </a:tblGrid>
              <a:tr h="28274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Код и наименование направления подготовки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КЦП 2025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Квота, 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Места для целевого приема (проект)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Утвержденные места для целевого приема</a:t>
                      </a: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845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очное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заочное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80025"/>
                  </a:ext>
                </a:extLst>
              </a:tr>
              <a:tr h="26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очное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заочное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т.ч. детализировано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306606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очное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заочное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77785690"/>
                  </a:ext>
                </a:extLst>
              </a:tr>
              <a:tr h="21073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05.04.06 Экология и природопользование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51342982"/>
                  </a:ext>
                </a:extLst>
              </a:tr>
              <a:tr h="21073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09.04.01 Информатика и вычислительная техника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2992302"/>
                  </a:ext>
                </a:extLst>
              </a:tr>
              <a:tr h="21073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13.04.01 Теплоэнергетика и теплотехника 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2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7728879"/>
                  </a:ext>
                </a:extLst>
              </a:tr>
              <a:tr h="21073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13.04.02 Электроэнергетика и электротехника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7869437"/>
                  </a:ext>
                </a:extLst>
              </a:tr>
              <a:tr h="21073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15.04.02 Технологические машины и оборудование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0530668"/>
                  </a:ext>
                </a:extLst>
              </a:tr>
              <a:tr h="21073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15.04.04 Автоматизация технологических процессов и производств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2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6530327"/>
                  </a:ext>
                </a:extLst>
              </a:tr>
              <a:tr h="21073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18.04.01 Химическая технология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6662791"/>
                  </a:ext>
                </a:extLst>
              </a:tr>
              <a:tr h="21073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20.04.01 Техносферная безопасность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67686774"/>
                  </a:ext>
                </a:extLst>
              </a:tr>
              <a:tr h="21073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22.04.02 Металлургия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768614"/>
                  </a:ext>
                </a:extLst>
              </a:tr>
              <a:tr h="21073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27.04.02 Управление качеством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39865391"/>
                  </a:ext>
                </a:extLst>
              </a:tr>
              <a:tr h="210734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44.04.01 Педагогическое образование 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2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6311291"/>
                  </a:ext>
                </a:extLst>
              </a:tr>
              <a:tr h="21073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МАГИСТРАТУРА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1071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323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DF880-95B3-2657-278D-75E92B57A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B34394-B235-617E-42D1-B64005C39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430" y="864096"/>
            <a:ext cx="3021377" cy="327594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EE70812-FFAE-CCD0-2D3B-BCABA774E36F}"/>
              </a:ext>
            </a:extLst>
          </p:cNvPr>
          <p:cNvSpPr/>
          <p:nvPr/>
        </p:nvSpPr>
        <p:spPr>
          <a:xfrm>
            <a:off x="111966" y="267494"/>
            <a:ext cx="8561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spc="-30" dirty="0">
                <a:latin typeface="Arial" panose="020B0604020202020204" pitchFamily="34" charset="0"/>
                <a:cs typeface="Arial" panose="020B0604020202020204" pitchFamily="34" charset="0"/>
              </a:rPr>
              <a:t>Квота приема на целевое обучение </a:t>
            </a:r>
          </a:p>
        </p:txBody>
      </p:sp>
      <p:sp>
        <p:nvSpPr>
          <p:cNvPr id="47" name="Номер слайда 3">
            <a:extLst>
              <a:ext uri="{FF2B5EF4-FFF2-40B4-BE49-F238E27FC236}">
                <a16:creationId xmlns:a16="http://schemas.microsoft.com/office/drawing/2014/main" id="{A70E8960-066B-5EA6-38F1-9BC2DFB7B92A}"/>
              </a:ext>
            </a:extLst>
          </p:cNvPr>
          <p:cNvSpPr txBox="1">
            <a:spLocks/>
          </p:cNvSpPr>
          <p:nvPr/>
        </p:nvSpPr>
        <p:spPr bwMode="auto">
          <a:xfrm>
            <a:off x="8673615" y="4893258"/>
            <a:ext cx="470385" cy="2674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E7DA29F-FA29-458F-9DDA-E9F70EF6650E}" type="slidenum">
              <a:rPr lang="ru-RU" sz="1400" b="1" smtClean="0">
                <a:solidFill>
                  <a:srgbClr val="000000"/>
                </a:solidFill>
              </a:rPr>
              <a:pPr algn="ctr">
                <a:defRPr/>
              </a:pPr>
              <a:t>2</a:t>
            </a:fld>
            <a:endParaRPr lang="ru-RU" sz="1400" b="1" dirty="0">
              <a:solidFill>
                <a:srgbClr val="0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B36BA3-5650-A48D-BB22-2544F1806F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667" t="8000" r="3334"/>
          <a:stretch/>
        </p:blipFill>
        <p:spPr>
          <a:xfrm>
            <a:off x="6280461" y="915566"/>
            <a:ext cx="2806403" cy="23643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E13D76-6E1D-3BDE-6CA3-C073BD8B2E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5" y="864096"/>
            <a:ext cx="2634848" cy="2931790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25F3856-6C60-6CCB-9E56-96D71677F43A}"/>
              </a:ext>
            </a:extLst>
          </p:cNvPr>
          <p:cNvCxnSpPr/>
          <p:nvPr/>
        </p:nvCxnSpPr>
        <p:spPr>
          <a:xfrm>
            <a:off x="3099729" y="864096"/>
            <a:ext cx="0" cy="3939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0E72D48F-A824-183E-2052-DD7A4B453046}"/>
              </a:ext>
            </a:extLst>
          </p:cNvPr>
          <p:cNvCxnSpPr/>
          <p:nvPr/>
        </p:nvCxnSpPr>
        <p:spPr>
          <a:xfrm>
            <a:off x="6084168" y="864096"/>
            <a:ext cx="0" cy="3939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50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6DFC3-5E26-6049-00BD-0EF25514F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FA0D26F-61DE-8A97-2D81-292B70FB191E}"/>
              </a:ext>
            </a:extLst>
          </p:cNvPr>
          <p:cNvSpPr/>
          <p:nvPr/>
        </p:nvSpPr>
        <p:spPr>
          <a:xfrm>
            <a:off x="111966" y="267494"/>
            <a:ext cx="8561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spc="-30" dirty="0">
                <a:latin typeface="Arial" panose="020B0604020202020204" pitchFamily="34" charset="0"/>
                <a:cs typeface="Arial" panose="020B0604020202020204" pitchFamily="34" charset="0"/>
              </a:rPr>
              <a:t>Квоты на целевое обучение</a:t>
            </a:r>
          </a:p>
        </p:txBody>
      </p:sp>
      <p:sp>
        <p:nvSpPr>
          <p:cNvPr id="47" name="Номер слайда 3">
            <a:extLst>
              <a:ext uri="{FF2B5EF4-FFF2-40B4-BE49-F238E27FC236}">
                <a16:creationId xmlns:a16="http://schemas.microsoft.com/office/drawing/2014/main" id="{D6FA5B0B-8FDB-D2FF-E0F4-AEEFAF953CC4}"/>
              </a:ext>
            </a:extLst>
          </p:cNvPr>
          <p:cNvSpPr txBox="1">
            <a:spLocks/>
          </p:cNvSpPr>
          <p:nvPr/>
        </p:nvSpPr>
        <p:spPr bwMode="auto">
          <a:xfrm>
            <a:off x="8673615" y="4893258"/>
            <a:ext cx="470385" cy="2674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E7DA29F-FA29-458F-9DDA-E9F70EF6650E}" type="slidenum">
              <a:rPr lang="ru-RU" sz="1400" b="1" smtClean="0">
                <a:solidFill>
                  <a:srgbClr val="000000"/>
                </a:solidFill>
              </a:rPr>
              <a:pPr algn="ctr">
                <a:defRPr/>
              </a:pPr>
              <a:t>20</a:t>
            </a:fld>
            <a:endParaRPr lang="ru-RU" sz="14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A6839CD-B0B6-550B-EEC7-0198284E9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627469"/>
              </p:ext>
            </p:extLst>
          </p:nvPr>
        </p:nvGraphicFramePr>
        <p:xfrm>
          <a:off x="111966" y="699542"/>
          <a:ext cx="8780512" cy="20773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83970">
                  <a:extLst>
                    <a:ext uri="{9D8B030D-6E8A-4147-A177-3AD203B41FA5}">
                      <a16:colId xmlns:a16="http://schemas.microsoft.com/office/drawing/2014/main" val="201760221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70371519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406380527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7640038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429112507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43997101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902824014"/>
                    </a:ext>
                  </a:extLst>
                </a:gridCol>
                <a:gridCol w="648071">
                  <a:extLst>
                    <a:ext uri="{9D8B030D-6E8A-4147-A177-3AD203B41FA5}">
                      <a16:colId xmlns:a16="http://schemas.microsoft.com/office/drawing/2014/main" val="3432376143"/>
                    </a:ext>
                  </a:extLst>
                </a:gridCol>
                <a:gridCol w="648071">
                  <a:extLst>
                    <a:ext uri="{9D8B030D-6E8A-4147-A177-3AD203B41FA5}">
                      <a16:colId xmlns:a16="http://schemas.microsoft.com/office/drawing/2014/main" val="1913841040"/>
                    </a:ext>
                  </a:extLst>
                </a:gridCol>
              </a:tblGrid>
              <a:tr h="28274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Код и наименование специальности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КЦП 2025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Квота,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Места для целевого приема (проект)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Утвержденные места для целевого приема</a:t>
                      </a: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845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очное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заочное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80025"/>
                  </a:ext>
                </a:extLst>
              </a:tr>
              <a:tr h="26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очное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заочное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т.ч. детализировано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306606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очное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заочное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77785690"/>
                  </a:ext>
                </a:extLst>
              </a:tr>
              <a:tr h="21073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08.05.01 Строительство уникальных зданий и сооружений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51342982"/>
                  </a:ext>
                </a:extLst>
              </a:tr>
              <a:tr h="21073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21.05.02 Прикладная геология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2992302"/>
                  </a:ext>
                </a:extLst>
              </a:tr>
              <a:tr h="21073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21.05.04 Горное дело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7728879"/>
                  </a:ext>
                </a:extLst>
              </a:tr>
              <a:tr h="21073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23.05.04 Эксплуатация железных дорог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7869437"/>
                  </a:ext>
                </a:extLst>
              </a:tr>
              <a:tr h="21073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СПЕЦИАЛИТЕТ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0530668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611FB15-517C-3724-7772-249013BE5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606803"/>
              </p:ext>
            </p:extLst>
          </p:nvPr>
        </p:nvGraphicFramePr>
        <p:xfrm>
          <a:off x="112172" y="3023950"/>
          <a:ext cx="8928993" cy="187136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64095">
                  <a:extLst>
                    <a:ext uri="{9D8B030D-6E8A-4147-A177-3AD203B41FA5}">
                      <a16:colId xmlns:a16="http://schemas.microsoft.com/office/drawing/2014/main" val="232639979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40878570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830596936"/>
                    </a:ext>
                  </a:extLst>
                </a:gridCol>
                <a:gridCol w="619739">
                  <a:extLst>
                    <a:ext uri="{9D8B030D-6E8A-4147-A177-3AD203B41FA5}">
                      <a16:colId xmlns:a16="http://schemas.microsoft.com/office/drawing/2014/main" val="733617989"/>
                    </a:ext>
                  </a:extLst>
                </a:gridCol>
                <a:gridCol w="2451132">
                  <a:extLst>
                    <a:ext uri="{9D8B030D-6E8A-4147-A177-3AD203B41FA5}">
                      <a16:colId xmlns:a16="http://schemas.microsoft.com/office/drawing/2014/main" val="2165769039"/>
                    </a:ext>
                  </a:extLst>
                </a:gridCol>
                <a:gridCol w="2451132">
                  <a:extLst>
                    <a:ext uri="{9D8B030D-6E8A-4147-A177-3AD203B41FA5}">
                      <a16:colId xmlns:a16="http://schemas.microsoft.com/office/drawing/2014/main" val="209310955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73256016"/>
                    </a:ext>
                  </a:extLst>
                </a:gridCol>
                <a:gridCol w="670687">
                  <a:extLst>
                    <a:ext uri="{9D8B030D-6E8A-4147-A177-3AD203B41FA5}">
                      <a16:colId xmlns:a16="http://schemas.microsoft.com/office/drawing/2014/main" val="19015502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НПС</a:t>
                      </a:r>
                      <a:endParaRPr lang="ru-RU" sz="800" b="1" i="0" u="none" strike="noStrike" dirty="0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 обучения</a:t>
                      </a:r>
                      <a:endParaRPr lang="ru-RU" sz="800" b="1" i="0" u="none" strike="noStrike" dirty="0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Целевая квота с учетом </a:t>
                      </a:r>
                      <a:r>
                        <a:rPr lang="ru-RU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перераспре</a:t>
                      </a: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-деления *</a:t>
                      </a:r>
                      <a:endParaRPr lang="ru-RU" sz="800" b="1" i="0" u="none" strike="noStrike" dirty="0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Детализиро-вано</a:t>
                      </a: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мест</a:t>
                      </a:r>
                    </a:p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заказчика,</a:t>
                      </a:r>
                    </a:p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реквизиты (ОГРН, ИНН, КПП)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работодателя,</a:t>
                      </a:r>
                    </a:p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реквизиты (ОГРН, ИНН, КПП)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</a:t>
                      </a:r>
                    </a:p>
                    <a:p>
                      <a:pPr algn="ctr" fontAlgn="ctr"/>
                      <a:r>
                        <a:rPr lang="ru-RU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трудоу-стройства</a:t>
                      </a:r>
                      <a:endParaRPr lang="ru-RU" sz="8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</a:p>
                    <a:p>
                      <a:pPr algn="ctr" fontAlgn="ctr"/>
                      <a:r>
                        <a:rPr lang="ru-RU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детализиро</a:t>
                      </a: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-ванных</a:t>
                      </a:r>
                    </a:p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</a:t>
                      </a:r>
                      <a:endParaRPr lang="ru-RU" sz="800" b="1" i="0" u="none" strike="noStrike" dirty="0">
                        <a:solidFill>
                          <a:srgbClr val="0F4C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63231886"/>
                  </a:ext>
                </a:extLst>
              </a:tr>
              <a:tr h="6918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21.05.04 - Горное дело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Очная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Акционерное общество «Горно-обогатительный комплекс «Денисовский»</a:t>
                      </a:r>
                    </a:p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ОГРН: 1031401726157</a:t>
                      </a:r>
                    </a:p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ИНН: 1434028995</a:t>
                      </a:r>
                    </a:p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КПП: 424950001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Акционерное общество «Горно-обогатительный комплекс «Денисовский»</a:t>
                      </a:r>
                    </a:p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ОГРН: 1031401726157</a:t>
                      </a:r>
                    </a:p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ИНН: 1434028995</a:t>
                      </a:r>
                    </a:p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КПП: 424950001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Саха (Якутия)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2322720"/>
                  </a:ext>
                </a:extLst>
              </a:tr>
              <a:tr h="6918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21.05.04 - Горное дело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Заочная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Акционерное общество "Горно-обогатительный комплекс "Денисовский"</a:t>
                      </a:r>
                    </a:p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ОГРН: 1031401726157</a:t>
                      </a:r>
                    </a:p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ИНН: 1434028995</a:t>
                      </a:r>
                    </a:p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КПП: 143401001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Акционерное общество "Горно-обогатительный комплекс "Денисовский"</a:t>
                      </a:r>
                    </a:p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ОГРН: 1031401726157</a:t>
                      </a:r>
                    </a:p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ИНН: 1434028995</a:t>
                      </a:r>
                    </a:p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КПП: 143401001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Саха (Якутия)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8770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554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8DD98-F3E5-2854-07B6-F6ADC7225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84F4D6D-9FD2-BFEA-8D34-D897847BB464}"/>
              </a:ext>
            </a:extLst>
          </p:cNvPr>
          <p:cNvSpPr/>
          <p:nvPr/>
        </p:nvSpPr>
        <p:spPr>
          <a:xfrm>
            <a:off x="111966" y="267494"/>
            <a:ext cx="8561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spc="-30" dirty="0">
                <a:latin typeface="Arial" panose="020B0604020202020204" pitchFamily="34" charset="0"/>
                <a:cs typeface="Arial" panose="020B0604020202020204" pitchFamily="34" charset="0"/>
              </a:rPr>
              <a:t>Квоты на целевое обучение</a:t>
            </a:r>
          </a:p>
        </p:txBody>
      </p:sp>
      <p:sp>
        <p:nvSpPr>
          <p:cNvPr id="47" name="Номер слайда 3">
            <a:extLst>
              <a:ext uri="{FF2B5EF4-FFF2-40B4-BE49-F238E27FC236}">
                <a16:creationId xmlns:a16="http://schemas.microsoft.com/office/drawing/2014/main" id="{E2B95193-0486-ACDF-86C1-B9E79E5B4A9C}"/>
              </a:ext>
            </a:extLst>
          </p:cNvPr>
          <p:cNvSpPr txBox="1">
            <a:spLocks/>
          </p:cNvSpPr>
          <p:nvPr/>
        </p:nvSpPr>
        <p:spPr bwMode="auto">
          <a:xfrm>
            <a:off x="8673615" y="4893258"/>
            <a:ext cx="470385" cy="2674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E7DA29F-FA29-458F-9DDA-E9F70EF6650E}" type="slidenum">
              <a:rPr lang="ru-RU" sz="1400" b="1" smtClean="0">
                <a:solidFill>
                  <a:srgbClr val="000000"/>
                </a:solidFill>
              </a:rPr>
              <a:pPr algn="ctr">
                <a:defRPr/>
              </a:pPr>
              <a:t>21</a:t>
            </a:fld>
            <a:endParaRPr lang="ru-RU" sz="1400" b="1" dirty="0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4E26376-9398-0070-4EE8-BCC85DA85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02894"/>
              </p:ext>
            </p:extLst>
          </p:nvPr>
        </p:nvGraphicFramePr>
        <p:xfrm>
          <a:off x="111966" y="843558"/>
          <a:ext cx="8852522" cy="278315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925700">
                  <a:extLst>
                    <a:ext uri="{9D8B030D-6E8A-4147-A177-3AD203B41FA5}">
                      <a16:colId xmlns:a16="http://schemas.microsoft.com/office/drawing/2014/main" val="2017602211"/>
                    </a:ext>
                  </a:extLst>
                </a:gridCol>
                <a:gridCol w="730572">
                  <a:extLst>
                    <a:ext uri="{9D8B030D-6E8A-4147-A177-3AD203B41FA5}">
                      <a16:colId xmlns:a16="http://schemas.microsoft.com/office/drawing/2014/main" val="3703715193"/>
                    </a:ext>
                  </a:extLst>
                </a:gridCol>
                <a:gridCol w="531954">
                  <a:extLst>
                    <a:ext uri="{9D8B030D-6E8A-4147-A177-3AD203B41FA5}">
                      <a16:colId xmlns:a16="http://schemas.microsoft.com/office/drawing/2014/main" val="27640038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29112507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43997101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432376143"/>
                    </a:ext>
                  </a:extLst>
                </a:gridCol>
              </a:tblGrid>
              <a:tr h="28274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Код и наименование специальности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КЦП 2025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Квота, 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Места для целевого приема (проект)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Утвержденные места для целевого приема</a:t>
                      </a: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2845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очное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80025"/>
                  </a:ext>
                </a:extLst>
              </a:tr>
              <a:tr h="26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Очное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т.ч. детализировано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3066066"/>
                  </a:ext>
                </a:extLst>
              </a:tr>
              <a:tr h="21073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1.3.8 Физика конденсированного состояния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51342982"/>
                  </a:ext>
                </a:extLst>
              </a:tr>
              <a:tr h="21073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1.6.21 Геоэкология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2734006"/>
                  </a:ext>
                </a:extLst>
              </a:tr>
              <a:tr h="21073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2.3.4 Управление в организационных системах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7227065"/>
                  </a:ext>
                </a:extLst>
              </a:tr>
              <a:tr h="21073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2.5.8 Сварка, родственные процессы и технологии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5034573"/>
                  </a:ext>
                </a:extLst>
              </a:tr>
              <a:tr h="21073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2.5.21 Машины, агрегаты и технологические процессы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1020567"/>
                  </a:ext>
                </a:extLst>
              </a:tr>
              <a:tr h="21073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2.5.22 Управление качеством продукции. Стандартизация. Организация производства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2992302"/>
                  </a:ext>
                </a:extLst>
              </a:tr>
              <a:tr h="21073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2.6.1 Металловедение и термическая обработка металлов и сплавов  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7728879"/>
                  </a:ext>
                </a:extLst>
              </a:tr>
              <a:tr h="21073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2.6.4 Обработка металлов давлением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7869437"/>
                  </a:ext>
                </a:extLst>
              </a:tr>
              <a:tr h="21073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АСПИРАНТУРА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0530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127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E5BF4-8D9B-2A0F-2319-80BBAF477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B3D8E5C-4383-5234-C239-FEA3A3B0EBB1}"/>
              </a:ext>
            </a:extLst>
          </p:cNvPr>
          <p:cNvSpPr/>
          <p:nvPr/>
        </p:nvSpPr>
        <p:spPr>
          <a:xfrm>
            <a:off x="111966" y="267494"/>
            <a:ext cx="8561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spc="-30" dirty="0">
                <a:latin typeface="Arial" panose="020B0604020202020204" pitchFamily="34" charset="0"/>
                <a:cs typeface="Arial" panose="020B0604020202020204" pitchFamily="34" charset="0"/>
              </a:rPr>
              <a:t>Квоты на целевое обучение</a:t>
            </a:r>
          </a:p>
        </p:txBody>
      </p:sp>
      <p:sp>
        <p:nvSpPr>
          <p:cNvPr id="47" name="Номер слайда 3">
            <a:extLst>
              <a:ext uri="{FF2B5EF4-FFF2-40B4-BE49-F238E27FC236}">
                <a16:creationId xmlns:a16="http://schemas.microsoft.com/office/drawing/2014/main" id="{2BD6C101-5C23-F205-0A77-FFC2E0ED1416}"/>
              </a:ext>
            </a:extLst>
          </p:cNvPr>
          <p:cNvSpPr txBox="1">
            <a:spLocks/>
          </p:cNvSpPr>
          <p:nvPr/>
        </p:nvSpPr>
        <p:spPr bwMode="auto">
          <a:xfrm>
            <a:off x="8673615" y="4893258"/>
            <a:ext cx="470385" cy="2674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E7DA29F-FA29-458F-9DDA-E9F70EF6650E}" type="slidenum">
              <a:rPr lang="ru-RU" sz="1400" b="1" smtClean="0">
                <a:solidFill>
                  <a:srgbClr val="000000"/>
                </a:solidFill>
              </a:rPr>
              <a:pPr algn="ctr">
                <a:defRPr/>
              </a:pPr>
              <a:t>22</a:t>
            </a:fld>
            <a:endParaRPr lang="ru-RU" sz="1400" b="1" dirty="0">
              <a:solidFill>
                <a:srgbClr val="000000"/>
              </a:solidFill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925397AF-9FAF-9EA4-6334-1116E2FCF7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030629"/>
              </p:ext>
            </p:extLst>
          </p:nvPr>
        </p:nvGraphicFramePr>
        <p:xfrm>
          <a:off x="111966" y="771550"/>
          <a:ext cx="885252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7587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270A61A-87FC-A861-D9C9-D22223B5F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12AA-3AD9-4120-B5E9-36BDA991F346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DA4CBD-6C94-E120-0CBE-9C7CD935B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60" y="698577"/>
            <a:ext cx="8172400" cy="392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86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DF6113D-25B0-E9AB-CABF-35A955C44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12AA-3AD9-4120-B5E9-36BDA991F346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A35762-938A-CCBE-A9FC-D3C2E5570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60" y="630287"/>
            <a:ext cx="8182272" cy="43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23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5410C-4F5B-4B6C-6FDB-D3A32B0FD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9C69CB-57C3-D315-9E38-F548A072A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12AA-3AD9-4120-B5E9-36BDA991F346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3" name="Заголовок 6">
            <a:extLst>
              <a:ext uri="{FF2B5EF4-FFF2-40B4-BE49-F238E27FC236}">
                <a16:creationId xmlns:a16="http://schemas.microsoft.com/office/drawing/2014/main" id="{43C609A1-03CF-15A7-E2D6-119AB0748FC3}"/>
              </a:ext>
            </a:extLst>
          </p:cNvPr>
          <p:cNvSpPr txBox="1">
            <a:spLocks/>
          </p:cNvSpPr>
          <p:nvPr/>
        </p:nvSpPr>
        <p:spPr>
          <a:xfrm>
            <a:off x="395536" y="915566"/>
            <a:ext cx="8352928" cy="34704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1. Директорам институтов разработать и реализовать мероприятия по достижения показателей набора в рамках целевой квоты.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2. Ражевой Н.И., обеспечить размещение необходимой информации о целевом приеме в информационных системах приема и на сайте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СибГИУ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установленные сроки.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3. Морину С.В., директору ИДО, совместно с Прохоренко О.Д., руководителем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ЦСПиП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разработать и реализовать программу информирования работодателей о возможностях платформы «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РвР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 для реализации целевого приема и обучения, в том числе при формировании кадровой потребности на 2026 год.</a:t>
            </a:r>
          </a:p>
        </p:txBody>
      </p:sp>
    </p:spTree>
    <p:extLst>
      <p:ext uri="{BB962C8B-B14F-4D97-AF65-F5344CB8AC3E}">
        <p14:creationId xmlns:p14="http://schemas.microsoft.com/office/powerpoint/2010/main" val="2183768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F66F6-614F-5F47-0B7D-E96F76E65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E6771E-F45E-2B3F-F7A1-9857CC68DB7C}"/>
              </a:ext>
            </a:extLst>
          </p:cNvPr>
          <p:cNvSpPr/>
          <p:nvPr/>
        </p:nvSpPr>
        <p:spPr>
          <a:xfrm>
            <a:off x="111966" y="267494"/>
            <a:ext cx="8561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spc="-30" dirty="0">
                <a:latin typeface="Arial" panose="020B0604020202020204" pitchFamily="34" charset="0"/>
                <a:cs typeface="Arial" panose="020B0604020202020204" pitchFamily="34" charset="0"/>
              </a:rPr>
              <a:t>Механизм целевого обучения </a:t>
            </a:r>
          </a:p>
        </p:txBody>
      </p:sp>
      <p:sp>
        <p:nvSpPr>
          <p:cNvPr id="47" name="Номер слайда 3">
            <a:extLst>
              <a:ext uri="{FF2B5EF4-FFF2-40B4-BE49-F238E27FC236}">
                <a16:creationId xmlns:a16="http://schemas.microsoft.com/office/drawing/2014/main" id="{F15B1B42-0115-1DEE-2588-72EB6441412F}"/>
              </a:ext>
            </a:extLst>
          </p:cNvPr>
          <p:cNvSpPr txBox="1">
            <a:spLocks/>
          </p:cNvSpPr>
          <p:nvPr/>
        </p:nvSpPr>
        <p:spPr bwMode="auto">
          <a:xfrm>
            <a:off x="8673615" y="4893258"/>
            <a:ext cx="470385" cy="2674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E7DA29F-FA29-458F-9DDA-E9F70EF6650E}" type="slidenum">
              <a:rPr lang="ru-RU" sz="1400" b="1" smtClean="0">
                <a:solidFill>
                  <a:srgbClr val="000000"/>
                </a:solidFill>
              </a:rPr>
              <a:pPr algn="ctr">
                <a:defRPr/>
              </a:pPr>
              <a:t>3</a:t>
            </a:fld>
            <a:endParaRPr lang="ru-RU" sz="1400" b="1" dirty="0">
              <a:solidFill>
                <a:srgbClr val="0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DA98A2-6B19-12A4-375F-A61B48752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66" y="987574"/>
            <a:ext cx="4263182" cy="39376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D69A0D4-9AA1-276A-4EF9-109565810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194" y="1373814"/>
            <a:ext cx="4293433" cy="22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34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03E5620-AD42-0526-13D7-40ED04104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12AA-3AD9-4120-B5E9-36BDA991F346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9011F5-E323-A3C8-9D70-75EBD6E5B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60" y="699542"/>
            <a:ext cx="7750224" cy="422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06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972F978-B904-81EC-3DDE-756EEAAD8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12AA-3AD9-4120-B5E9-36BDA991F346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503913-B141-4485-BC55-1C8173627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06" y="586118"/>
            <a:ext cx="8126598" cy="439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83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3E1E14A-E091-D14F-21C9-8E9A2C4E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12AA-3AD9-4120-B5E9-36BDA991F346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87B6C7-E773-2B1E-53E4-4F6F06841B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782"/>
          <a:stretch/>
        </p:blipFill>
        <p:spPr>
          <a:xfrm>
            <a:off x="1900" y="699542"/>
            <a:ext cx="810039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73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AAECBA3-39A5-39E4-9EF9-0C0F1AB9D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12AA-3AD9-4120-B5E9-36BDA991F346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998B9E-31FF-8B70-B263-5A3E54FB6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04" y="627534"/>
            <a:ext cx="8100392" cy="433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05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338C4E9-918E-8B7C-6DE2-330D91455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12AA-3AD9-4120-B5E9-36BDA991F346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3ED7DD-F81C-6566-8167-5B6AD87B25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275" b="6658"/>
          <a:stretch/>
        </p:blipFill>
        <p:spPr>
          <a:xfrm>
            <a:off x="179512" y="699541"/>
            <a:ext cx="8457776" cy="42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63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E7765-FA49-8F5B-9E46-ECB19D663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B23207-647C-0ABA-E870-F833F4A3340F}"/>
              </a:ext>
            </a:extLst>
          </p:cNvPr>
          <p:cNvSpPr/>
          <p:nvPr/>
        </p:nvSpPr>
        <p:spPr>
          <a:xfrm>
            <a:off x="111966" y="267494"/>
            <a:ext cx="8561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spc="-30" dirty="0">
                <a:latin typeface="Arial" panose="020B0604020202020204" pitchFamily="34" charset="0"/>
                <a:cs typeface="Arial" panose="020B0604020202020204" pitchFamily="34" charset="0"/>
              </a:rPr>
              <a:t>Механизм целевого обучения </a:t>
            </a:r>
          </a:p>
        </p:txBody>
      </p:sp>
      <p:sp>
        <p:nvSpPr>
          <p:cNvPr id="47" name="Номер слайда 3">
            <a:extLst>
              <a:ext uri="{FF2B5EF4-FFF2-40B4-BE49-F238E27FC236}">
                <a16:creationId xmlns:a16="http://schemas.microsoft.com/office/drawing/2014/main" id="{4106D64C-EF30-8D2F-3C9D-E2E589B5445F}"/>
              </a:ext>
            </a:extLst>
          </p:cNvPr>
          <p:cNvSpPr txBox="1">
            <a:spLocks/>
          </p:cNvSpPr>
          <p:nvPr/>
        </p:nvSpPr>
        <p:spPr bwMode="auto">
          <a:xfrm>
            <a:off x="8673615" y="4893258"/>
            <a:ext cx="470385" cy="2674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E7DA29F-FA29-458F-9DDA-E9F70EF6650E}" type="slidenum">
              <a:rPr lang="ru-RU" sz="1400" b="1" smtClean="0">
                <a:solidFill>
                  <a:srgbClr val="000000"/>
                </a:solidFill>
              </a:rPr>
              <a:pPr algn="ctr">
                <a:defRPr/>
              </a:pPr>
              <a:t>9</a:t>
            </a:fld>
            <a:endParaRPr lang="ru-RU" sz="1400" b="1" dirty="0">
              <a:solidFill>
                <a:srgbClr val="0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8ADCB4-F9C5-AF93-4C1E-C673B3C7B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229" y="679865"/>
            <a:ext cx="5459820" cy="412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54592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СибГИУ 95">
  <a:themeElements>
    <a:clrScheme name="СибГИУ 95">
      <a:dk1>
        <a:sysClr val="windowText" lastClr="000000"/>
      </a:dk1>
      <a:lt1>
        <a:sysClr val="window" lastClr="FFFFFF"/>
      </a:lt1>
      <a:dk2>
        <a:srgbClr val="236ABF"/>
      </a:dk2>
      <a:lt2>
        <a:srgbClr val="EEECE1"/>
      </a:lt2>
      <a:accent1>
        <a:srgbClr val="EE1E59"/>
      </a:accent1>
      <a:accent2>
        <a:srgbClr val="911B8B"/>
      </a:accent2>
      <a:accent3>
        <a:srgbClr val="E43030"/>
      </a:accent3>
      <a:accent4>
        <a:srgbClr val="E22A70"/>
      </a:accent4>
      <a:accent5>
        <a:srgbClr val="5AA8D8"/>
      </a:accent5>
      <a:accent6>
        <a:srgbClr val="F6511E"/>
      </a:accent6>
      <a:hlink>
        <a:srgbClr val="236ABF"/>
      </a:hlink>
      <a:folHlink>
        <a:srgbClr val="5AA8D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СибГИУ 95</Template>
  <TotalTime>626</TotalTime>
  <Words>1326</Words>
  <Application>Microsoft Office PowerPoint</Application>
  <PresentationFormat>Экран (16:9)</PresentationFormat>
  <Paragraphs>499</Paragraphs>
  <Slides>25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Arial Cyr</vt:lpstr>
      <vt:lpstr>Calibri</vt:lpstr>
      <vt:lpstr>Montserrat SemiBold</vt:lpstr>
      <vt:lpstr>шаблон СибГИУ 95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Малащенко Анатолий Сергеевич</dc:creator>
  <cp:lastModifiedBy>Ольга Приходько</cp:lastModifiedBy>
  <cp:revision>83</cp:revision>
  <cp:lastPrinted>2023-02-17T03:41:34Z</cp:lastPrinted>
  <dcterms:created xsi:type="dcterms:W3CDTF">2024-09-19T03:55:39Z</dcterms:created>
  <dcterms:modified xsi:type="dcterms:W3CDTF">2025-04-16T12:31:37Z</dcterms:modified>
</cp:coreProperties>
</file>