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29"/>
  </p:notesMasterIdLst>
  <p:handoutMasterIdLst>
    <p:handoutMasterId r:id="rId30"/>
  </p:handoutMasterIdLst>
  <p:sldIdLst>
    <p:sldId id="1182" r:id="rId2"/>
    <p:sldId id="1202" r:id="rId3"/>
    <p:sldId id="1222" r:id="rId4"/>
    <p:sldId id="1203" r:id="rId5"/>
    <p:sldId id="1205" r:id="rId6"/>
    <p:sldId id="1221" r:id="rId7"/>
    <p:sldId id="1224" r:id="rId8"/>
    <p:sldId id="1223" r:id="rId9"/>
    <p:sldId id="1207" r:id="rId10"/>
    <p:sldId id="1225" r:id="rId11"/>
    <p:sldId id="1226" r:id="rId12"/>
    <p:sldId id="1208" r:id="rId13"/>
    <p:sldId id="1227" r:id="rId14"/>
    <p:sldId id="1228" r:id="rId15"/>
    <p:sldId id="1209" r:id="rId16"/>
    <p:sldId id="1210" r:id="rId17"/>
    <p:sldId id="1212" r:id="rId18"/>
    <p:sldId id="1229" r:id="rId19"/>
    <p:sldId id="1213" r:id="rId20"/>
    <p:sldId id="1230" r:id="rId21"/>
    <p:sldId id="1231" r:id="rId22"/>
    <p:sldId id="1214" r:id="rId23"/>
    <p:sldId id="1215" r:id="rId24"/>
    <p:sldId id="1232" r:id="rId25"/>
    <p:sldId id="1216" r:id="rId26"/>
    <p:sldId id="1218" r:id="rId27"/>
    <p:sldId id="1233" r:id="rId28"/>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214C"/>
    <a:srgbClr val="FCF7DC"/>
    <a:srgbClr val="CCFFFF"/>
    <a:srgbClr val="F3E489"/>
    <a:srgbClr val="FC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397" autoAdjust="0"/>
  </p:normalViewPr>
  <p:slideViewPr>
    <p:cSldViewPr>
      <p:cViewPr>
        <p:scale>
          <a:sx n="90" d="100"/>
          <a:sy n="90" d="100"/>
        </p:scale>
        <p:origin x="-2244" y="-564"/>
      </p:cViewPr>
      <p:guideLst>
        <p:guide orient="horz" pos="2160"/>
        <p:guide pos="2880"/>
      </p:guideLst>
    </p:cSldViewPr>
  </p:slideViewPr>
  <p:outlineViewPr>
    <p:cViewPr>
      <p:scale>
        <a:sx n="33" d="100"/>
        <a:sy n="33" d="100"/>
      </p:scale>
      <p:origin x="0" y="184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Введение в Еврокод 1990</a:t>
            </a: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157C4F-43B5-4391-864E-799310D2CDB9}" type="datetimeFigureOut">
              <a:rPr lang="ru-RU"/>
              <a:pPr>
                <a:defRPr/>
              </a:pPr>
              <a:t>22.04.2026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675E10-CAC1-43CC-92D8-F4C4CFCF5111}" type="slidenum">
              <a:rPr lang="ru-RU"/>
              <a:pPr>
                <a:defRPr/>
              </a:pPr>
              <a:t>‹#›</a:t>
            </a:fld>
            <a:endParaRPr lang="ru-RU"/>
          </a:p>
        </p:txBody>
      </p:sp>
    </p:spTree>
    <p:extLst>
      <p:ext uri="{BB962C8B-B14F-4D97-AF65-F5344CB8AC3E}">
        <p14:creationId xmlns:p14="http://schemas.microsoft.com/office/powerpoint/2010/main" val="32991285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Введение в Еврокод 1990</a:t>
            </a: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CF4BCC-9972-4ABC-930F-6FBD376357EE}" type="datetimeFigureOut">
              <a:rPr lang="ru-RU"/>
              <a:pPr>
                <a:defRPr/>
              </a:pPr>
              <a:t>22.04.2026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3F3A1A7-D88B-48DD-808C-0720606DE877}" type="slidenum">
              <a:rPr lang="ru-RU"/>
              <a:pPr>
                <a:defRPr/>
              </a:pPr>
              <a:t>‹#›</a:t>
            </a:fld>
            <a:endParaRPr lang="ru-RU"/>
          </a:p>
        </p:txBody>
      </p:sp>
    </p:spTree>
    <p:extLst>
      <p:ext uri="{BB962C8B-B14F-4D97-AF65-F5344CB8AC3E}">
        <p14:creationId xmlns:p14="http://schemas.microsoft.com/office/powerpoint/2010/main" val="363180012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CCCC5291-6497-474F-B7D7-2BA47FDA6BB4}" type="datetime4">
              <a:rPr lang="ru-RU" smtClean="0"/>
              <a:pPr>
                <a:defRPr/>
              </a:pPr>
              <a:t>22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8BF78817-0EB9-4531-B369-BF14AFBFAE4A}" type="slidenum">
              <a:rPr lang="ru-RU" smtClean="0"/>
              <a:pPr>
                <a:defRPr/>
              </a:pPr>
              <a:t>‹#›</a:t>
            </a:fld>
            <a:endParaRPr lang="ru-RU" dirty="0"/>
          </a:p>
        </p:txBody>
      </p:sp>
    </p:spTree>
    <p:extLst>
      <p:ext uri="{BB962C8B-B14F-4D97-AF65-F5344CB8AC3E}">
        <p14:creationId xmlns:p14="http://schemas.microsoft.com/office/powerpoint/2010/main" val="135397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81E6F20-AC50-4435-A085-81A14A391D4A}" type="datetime4">
              <a:rPr lang="ru-RU" smtClean="0"/>
              <a:pPr>
                <a:defRPr/>
              </a:pPr>
              <a:t>22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61FF5353-116C-4FE2-BE9F-0A3553D9A37D}" type="slidenum">
              <a:rPr lang="ru-RU" smtClean="0"/>
              <a:pPr>
                <a:defRPr/>
              </a:pPr>
              <a:t>‹#›</a:t>
            </a:fld>
            <a:endParaRPr lang="ru-RU" dirty="0"/>
          </a:p>
        </p:txBody>
      </p:sp>
    </p:spTree>
    <p:extLst>
      <p:ext uri="{BB962C8B-B14F-4D97-AF65-F5344CB8AC3E}">
        <p14:creationId xmlns:p14="http://schemas.microsoft.com/office/powerpoint/2010/main" val="118126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E60DB4B-682D-4E9C-B0F1-6D7897E5E20C}" type="datetime4">
              <a:rPr lang="ru-RU" smtClean="0"/>
              <a:pPr>
                <a:defRPr/>
              </a:pPr>
              <a:t>22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73F3B913-A0E1-4C0C-B6D1-95B5399A903C}" type="slidenum">
              <a:rPr lang="ru-RU" smtClean="0"/>
              <a:pPr>
                <a:defRPr/>
              </a:pPr>
              <a:t>‹#›</a:t>
            </a:fld>
            <a:endParaRPr lang="ru-RU" dirty="0"/>
          </a:p>
        </p:txBody>
      </p:sp>
    </p:spTree>
    <p:extLst>
      <p:ext uri="{BB962C8B-B14F-4D97-AF65-F5344CB8AC3E}">
        <p14:creationId xmlns:p14="http://schemas.microsoft.com/office/powerpoint/2010/main" val="215855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145C04C-1305-46CF-8902-8548B05E2152}" type="datetime4">
              <a:rPr lang="ru-RU" smtClean="0"/>
              <a:pPr>
                <a:defRPr/>
              </a:pPr>
              <a:t>22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04313407-18D5-4993-8101-583CC291A260}" type="slidenum">
              <a:rPr lang="ru-RU" smtClean="0"/>
              <a:pPr>
                <a:defRPr/>
              </a:pPr>
              <a:t>‹#›</a:t>
            </a:fld>
            <a:endParaRPr lang="ru-RU" dirty="0"/>
          </a:p>
        </p:txBody>
      </p:sp>
    </p:spTree>
    <p:extLst>
      <p:ext uri="{BB962C8B-B14F-4D97-AF65-F5344CB8AC3E}">
        <p14:creationId xmlns:p14="http://schemas.microsoft.com/office/powerpoint/2010/main" val="28985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BEC01D19-8DC3-4271-8BAF-B58EF3DA53AC}" type="datetime4">
              <a:rPr lang="ru-RU" smtClean="0"/>
              <a:pPr>
                <a:defRPr/>
              </a:pPr>
              <a:t>22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3804E996-AF57-40D5-837E-391457BC5C73}" type="slidenum">
              <a:rPr lang="ru-RU" smtClean="0"/>
              <a:pPr>
                <a:defRPr/>
              </a:pPr>
              <a:t>‹#›</a:t>
            </a:fld>
            <a:endParaRPr lang="ru-RU" dirty="0"/>
          </a:p>
        </p:txBody>
      </p:sp>
    </p:spTree>
    <p:extLst>
      <p:ext uri="{BB962C8B-B14F-4D97-AF65-F5344CB8AC3E}">
        <p14:creationId xmlns:p14="http://schemas.microsoft.com/office/powerpoint/2010/main" val="105894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040F94C6-95B7-41C6-B224-BF7B47AAC44D}" type="datetime4">
              <a:rPr lang="ru-RU" smtClean="0"/>
              <a:pPr>
                <a:defRPr/>
              </a:pPr>
              <a:t>22 апреля 2026 г.</a:t>
            </a:fld>
            <a:endParaRPr lang="ru-RU" dirty="0"/>
          </a:p>
        </p:txBody>
      </p:sp>
      <p:sp>
        <p:nvSpPr>
          <p:cNvPr id="6" name="Нижний колонтитул 5"/>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7" name="Номер слайда 6"/>
          <p:cNvSpPr>
            <a:spLocks noGrp="1"/>
          </p:cNvSpPr>
          <p:nvPr>
            <p:ph type="sldNum" sz="quarter" idx="12"/>
          </p:nvPr>
        </p:nvSpPr>
        <p:spPr/>
        <p:txBody>
          <a:bodyPr/>
          <a:lstStyle/>
          <a:p>
            <a:pPr>
              <a:defRPr/>
            </a:pPr>
            <a:fld id="{806D3E74-7C5E-44FA-A7B6-4AF3F2B0CA94}" type="slidenum">
              <a:rPr lang="ru-RU" smtClean="0"/>
              <a:pPr>
                <a:defRPr/>
              </a:pPr>
              <a:t>‹#›</a:t>
            </a:fld>
            <a:endParaRPr lang="ru-RU" dirty="0"/>
          </a:p>
        </p:txBody>
      </p:sp>
    </p:spTree>
    <p:extLst>
      <p:ext uri="{BB962C8B-B14F-4D97-AF65-F5344CB8AC3E}">
        <p14:creationId xmlns:p14="http://schemas.microsoft.com/office/powerpoint/2010/main" val="255965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A9096272-A12F-4505-A8FF-CA7A6960FD92}" type="datetime4">
              <a:rPr lang="ru-RU" smtClean="0"/>
              <a:pPr>
                <a:defRPr/>
              </a:pPr>
              <a:t>22 апреля 2026 г.</a:t>
            </a:fld>
            <a:endParaRPr lang="ru-RU" dirty="0"/>
          </a:p>
        </p:txBody>
      </p:sp>
      <p:sp>
        <p:nvSpPr>
          <p:cNvPr id="8" name="Нижний колонтитул 7"/>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9" name="Номер слайда 8"/>
          <p:cNvSpPr>
            <a:spLocks noGrp="1"/>
          </p:cNvSpPr>
          <p:nvPr>
            <p:ph type="sldNum" sz="quarter" idx="12"/>
          </p:nvPr>
        </p:nvSpPr>
        <p:spPr/>
        <p:txBody>
          <a:bodyPr/>
          <a:lstStyle/>
          <a:p>
            <a:pPr>
              <a:defRPr/>
            </a:pPr>
            <a:fld id="{2AB75151-FF44-409D-B52E-5078A796ED68}" type="slidenum">
              <a:rPr lang="ru-RU" smtClean="0"/>
              <a:pPr>
                <a:defRPr/>
              </a:pPr>
              <a:t>‹#›</a:t>
            </a:fld>
            <a:endParaRPr lang="ru-RU" dirty="0"/>
          </a:p>
        </p:txBody>
      </p:sp>
    </p:spTree>
    <p:extLst>
      <p:ext uri="{BB962C8B-B14F-4D97-AF65-F5344CB8AC3E}">
        <p14:creationId xmlns:p14="http://schemas.microsoft.com/office/powerpoint/2010/main" val="65500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E6E7388-17C0-4126-8B2F-DDAAF5AFF648}" type="datetime4">
              <a:rPr lang="ru-RU" smtClean="0"/>
              <a:pPr>
                <a:defRPr/>
              </a:pPr>
              <a:t>22 апреля 2026 г.</a:t>
            </a:fld>
            <a:endParaRPr lang="ru-RU"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8ADD4F49-4C7D-42EA-9330-640902653FB5}" type="slidenum">
              <a:rPr lang="ru-RU" smtClean="0"/>
              <a:pPr>
                <a:defRPr/>
              </a:pPr>
              <a:t>‹#›</a:t>
            </a:fld>
            <a:endParaRPr lang="ru-RU" dirty="0"/>
          </a:p>
        </p:txBody>
      </p:sp>
    </p:spTree>
    <p:extLst>
      <p:ext uri="{BB962C8B-B14F-4D97-AF65-F5344CB8AC3E}">
        <p14:creationId xmlns:p14="http://schemas.microsoft.com/office/powerpoint/2010/main" val="220770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568845AF-5061-45C1-84CD-8A1CD5262553}" type="datetime4">
              <a:rPr lang="ru-RU" smtClean="0"/>
              <a:pPr>
                <a:defRPr/>
              </a:pPr>
              <a:t>22 апреля 2026 г.</a:t>
            </a:fld>
            <a:endParaRPr lang="ru-RU"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1B5DA6E5-B97A-43B9-9495-8B9F92EEEEC7}" type="slidenum">
              <a:rPr lang="ru-RU" smtClean="0"/>
              <a:pPr>
                <a:defRPr/>
              </a:pPr>
              <a:t>‹#›</a:t>
            </a:fld>
            <a:endParaRPr lang="ru-RU" dirty="0"/>
          </a:p>
        </p:txBody>
      </p:sp>
    </p:spTree>
    <p:extLst>
      <p:ext uri="{BB962C8B-B14F-4D97-AF65-F5344CB8AC3E}">
        <p14:creationId xmlns:p14="http://schemas.microsoft.com/office/powerpoint/2010/main" val="376962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633B84A7-31EF-40C0-BAF9-A56555ADBF39}" type="datetime4">
              <a:rPr lang="ru-RU" smtClean="0"/>
              <a:pPr>
                <a:defRPr/>
              </a:pPr>
              <a:t>22 апреля 2026 г.</a:t>
            </a:fld>
            <a:endParaRPr lang="ru-RU" dirty="0"/>
          </a:p>
        </p:txBody>
      </p:sp>
      <p:sp>
        <p:nvSpPr>
          <p:cNvPr id="6" name="Нижний колонтитул 5"/>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7" name="Номер слайда 6"/>
          <p:cNvSpPr>
            <a:spLocks noGrp="1"/>
          </p:cNvSpPr>
          <p:nvPr>
            <p:ph type="sldNum" sz="quarter" idx="12"/>
          </p:nvPr>
        </p:nvSpPr>
        <p:spPr/>
        <p:txBody>
          <a:bodyPr/>
          <a:lstStyle/>
          <a:p>
            <a:pPr>
              <a:defRPr/>
            </a:pPr>
            <a:fld id="{4CC4CC47-0538-4E7E-A917-62DFA6D8F522}" type="slidenum">
              <a:rPr lang="ru-RU" smtClean="0"/>
              <a:pPr>
                <a:defRPr/>
              </a:pPr>
              <a:t>‹#›</a:t>
            </a:fld>
            <a:endParaRPr lang="ru-RU" dirty="0"/>
          </a:p>
        </p:txBody>
      </p:sp>
    </p:spTree>
    <p:extLst>
      <p:ext uri="{BB962C8B-B14F-4D97-AF65-F5344CB8AC3E}">
        <p14:creationId xmlns:p14="http://schemas.microsoft.com/office/powerpoint/2010/main" val="110328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A56032D-54F3-408B-97A3-240A8F247AB0}" type="datetime4">
              <a:rPr lang="ru-RU" smtClean="0"/>
              <a:pPr>
                <a:defRPr/>
              </a:pPr>
              <a:t>22 апреля 2026 г.</a:t>
            </a:fld>
            <a:endParaRPr lang="ru-RU" dirty="0"/>
          </a:p>
        </p:txBody>
      </p:sp>
      <p:sp>
        <p:nvSpPr>
          <p:cNvPr id="6" name="Нижний колонтитул 5"/>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7" name="Номер слайда 6"/>
          <p:cNvSpPr>
            <a:spLocks noGrp="1"/>
          </p:cNvSpPr>
          <p:nvPr>
            <p:ph type="sldNum" sz="quarter" idx="12"/>
          </p:nvPr>
        </p:nvSpPr>
        <p:spPr/>
        <p:txBody>
          <a:bodyPr/>
          <a:lstStyle/>
          <a:p>
            <a:pPr>
              <a:defRPr/>
            </a:pPr>
            <a:fld id="{0114FB4E-C97D-4254-8180-A240E5B369AF}" type="slidenum">
              <a:rPr lang="ru-RU" smtClean="0"/>
              <a:pPr>
                <a:defRPr/>
              </a:pPr>
              <a:t>‹#›</a:t>
            </a:fld>
            <a:endParaRPr lang="ru-RU" dirty="0"/>
          </a:p>
        </p:txBody>
      </p:sp>
    </p:spTree>
    <p:extLst>
      <p:ext uri="{BB962C8B-B14F-4D97-AF65-F5344CB8AC3E}">
        <p14:creationId xmlns:p14="http://schemas.microsoft.com/office/powerpoint/2010/main" val="270800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0B22F62-0D79-43D8-944C-86073B314EE9}" type="datetime4">
              <a:rPr lang="ru-RU" smtClean="0"/>
              <a:pPr>
                <a:defRPr/>
              </a:pPr>
              <a:t>22 апреля 2026 г.</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7FF4AD8-CF48-4B7B-97F2-770A86AE3102}" type="slidenum">
              <a:rPr lang="ru-RU" smtClean="0"/>
              <a:pPr>
                <a:defRPr/>
              </a:pPr>
              <a:t>‹#›</a:t>
            </a:fld>
            <a:endParaRPr lang="ru-RU" dirty="0"/>
          </a:p>
        </p:txBody>
      </p:sp>
    </p:spTree>
    <p:extLst>
      <p:ext uri="{BB962C8B-B14F-4D97-AF65-F5344CB8AC3E}">
        <p14:creationId xmlns:p14="http://schemas.microsoft.com/office/powerpoint/2010/main" val="39911498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r>
              <a:rPr lang="ru-RU" b="1" dirty="0" smtClean="0"/>
              <a:t>Остров Пасхи – древнейший сейсмометр!?</a:t>
            </a:r>
            <a:endParaRPr lang="ru-RU"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1</a:t>
            </a:fld>
            <a:endParaRPr lang="ru-RU" dirty="0"/>
          </a:p>
        </p:txBody>
      </p:sp>
    </p:spTree>
    <p:extLst>
      <p:ext uri="{BB962C8B-B14F-4D97-AF65-F5344CB8AC3E}">
        <p14:creationId xmlns:p14="http://schemas.microsoft.com/office/powerpoint/2010/main" val="2019456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856984" cy="6192688"/>
          </a:xfrm>
        </p:spPr>
        <p:txBody>
          <a:bodyPr>
            <a:noAutofit/>
          </a:bodyPr>
          <a:lstStyle/>
          <a:p>
            <a:pPr algn="l"/>
            <a:r>
              <a:rPr lang="ru-RU" sz="3200" b="1" dirty="0"/>
              <a:t>В наше время за землетрясениями в Тихом океане следят сейсмостанции, оборудованные </a:t>
            </a:r>
            <a:r>
              <a:rPr lang="ru-RU" sz="3200" b="1" dirty="0" smtClean="0"/>
              <a:t>сейсмометрами</a:t>
            </a:r>
            <a:r>
              <a:rPr lang="ru-RU" sz="3200" b="1" dirty="0"/>
              <a:t>. </a:t>
            </a:r>
            <a:r>
              <a:rPr lang="ru-RU" sz="3200" b="1" dirty="0" smtClean="0"/>
              <a:t>Например, Япония </a:t>
            </a:r>
            <a:r>
              <a:rPr lang="ru-RU" sz="3200" b="1" dirty="0"/>
              <a:t>имеет около 4-х тысяч </a:t>
            </a:r>
            <a:r>
              <a:rPr lang="ru-RU" sz="3200" b="1" dirty="0" smtClean="0"/>
              <a:t>сейсмостанций и там </a:t>
            </a:r>
            <a:r>
              <a:rPr lang="ru-RU" sz="3200" b="1" dirty="0"/>
              <a:t>создана уникальная система оповещения населения </a:t>
            </a:r>
            <a:r>
              <a:rPr lang="ru-RU" sz="3200" b="1" dirty="0" smtClean="0"/>
              <a:t/>
            </a:r>
            <a:br>
              <a:rPr lang="ru-RU" sz="3200" b="1" dirty="0" smtClean="0"/>
            </a:br>
            <a:r>
              <a:rPr lang="ru-RU" sz="3200" b="1" dirty="0" smtClean="0"/>
              <a:t>не </a:t>
            </a:r>
            <a:r>
              <a:rPr lang="ru-RU" sz="3200" b="1" dirty="0"/>
              <a:t>только о возможном цунами, но о самом землетрясении. Чувствительные сейсмометры </a:t>
            </a:r>
            <a:r>
              <a:rPr lang="ru-RU" sz="3200" b="1" dirty="0" smtClean="0"/>
              <a:t/>
            </a:r>
            <a:br>
              <a:rPr lang="ru-RU" sz="3200" b="1" dirty="0" smtClean="0"/>
            </a:br>
            <a:r>
              <a:rPr lang="ru-RU" sz="3200" b="1" dirty="0" smtClean="0"/>
              <a:t>в </a:t>
            </a:r>
            <a:r>
              <a:rPr lang="ru-RU" sz="3200" b="1" dirty="0"/>
              <a:t>океане фиксируют землетрясение и мгновенно передают эту информацию через спутниковую систему в центр наблюдения, откуда </a:t>
            </a:r>
            <a:r>
              <a:rPr lang="ru-RU" sz="3200" b="1" dirty="0" smtClean="0"/>
              <a:t>она передается во все средства</a:t>
            </a:r>
            <a:endParaRPr lang="ru-RU" sz="32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10</a:t>
            </a:fld>
            <a:endParaRPr lang="ru-RU" dirty="0"/>
          </a:p>
        </p:txBody>
      </p:sp>
    </p:spTree>
    <p:extLst>
      <p:ext uri="{BB962C8B-B14F-4D97-AF65-F5344CB8AC3E}">
        <p14:creationId xmlns:p14="http://schemas.microsoft.com/office/powerpoint/2010/main" val="4116377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pPr algn="l"/>
            <a:r>
              <a:rPr lang="ru-RU" sz="3200" b="1" dirty="0" smtClean="0"/>
              <a:t>оповещения </a:t>
            </a:r>
            <a:r>
              <a:rPr lang="ru-RU" sz="3200" b="1" dirty="0"/>
              <a:t>населения о </a:t>
            </a:r>
            <a:r>
              <a:rPr lang="ru-RU" sz="3200" b="1" dirty="0" smtClean="0"/>
              <a:t>землетрясении. Скорость </a:t>
            </a:r>
            <a:r>
              <a:rPr lang="ru-RU" sz="3200" b="1" dirty="0"/>
              <a:t>сейсмических волн ограничена и остается 1-2 минуты после оповещения, чтобы </a:t>
            </a:r>
            <a:r>
              <a:rPr lang="ru-RU" sz="3200" b="1" dirty="0" smtClean="0"/>
              <a:t>затормозить </a:t>
            </a:r>
            <a:r>
              <a:rPr lang="ru-RU" sz="3200" b="1" dirty="0"/>
              <a:t>скоростные поезда, остановить конвейеры на заводах, людям в зданиях занять наиболее безопасные места. Время до прихода </a:t>
            </a:r>
            <a:r>
              <a:rPr lang="ru-RU" sz="3200" b="1" dirty="0" smtClean="0"/>
              <a:t>цунами, </a:t>
            </a:r>
            <a:r>
              <a:rPr lang="ru-RU" sz="3200" b="1" dirty="0"/>
              <a:t>после произошедшего землетрясения, измеряется уже часами и у людей есть возможность эвакуироваться из опасных прибрежных зон в безопасные места. </a:t>
            </a: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11</a:t>
            </a:fld>
            <a:endParaRPr lang="ru-RU" dirty="0"/>
          </a:p>
        </p:txBody>
      </p:sp>
    </p:spTree>
    <p:extLst>
      <p:ext uri="{BB962C8B-B14F-4D97-AF65-F5344CB8AC3E}">
        <p14:creationId xmlns:p14="http://schemas.microsoft.com/office/powerpoint/2010/main" val="358673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СТАТУИ И ЦИЛИНДРЫ – ОСНОВНЫЕ ЭЛЕМЕНТЫ ОПОВЕЩЕНИЯ О ЦУНАМИ</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12</a:t>
            </a:fld>
            <a:endParaRPr lang="ru-RU" dirty="0"/>
          </a:p>
        </p:txBody>
      </p:sp>
      <p:pic>
        <p:nvPicPr>
          <p:cNvPr id="6" name="Объект 5" descr="https://avatars.mds.yandex.net/i?id=1f32df3e4b1ea20643e0b653feb445ab04d7c803-10273175-images-thumbs&amp;n=1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848872" cy="4751387"/>
          </a:xfrm>
          <a:prstGeom prst="rect">
            <a:avLst/>
          </a:prstGeom>
          <a:noFill/>
          <a:ln>
            <a:noFill/>
          </a:ln>
        </p:spPr>
      </p:pic>
    </p:spTree>
    <p:extLst>
      <p:ext uri="{BB962C8B-B14F-4D97-AF65-F5344CB8AC3E}">
        <p14:creationId xmlns:p14="http://schemas.microsoft.com/office/powerpoint/2010/main" val="41959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229600" cy="5328592"/>
          </a:xfrm>
        </p:spPr>
        <p:txBody>
          <a:bodyPr>
            <a:normAutofit fontScale="90000"/>
          </a:bodyPr>
          <a:lstStyle/>
          <a:p>
            <a:pPr algn="l"/>
            <a:r>
              <a:rPr lang="ru-RU" sz="3600" b="1" dirty="0"/>
              <a:t>У древней цивилизации на континенте </a:t>
            </a:r>
            <a:r>
              <a:rPr lang="ru-RU" sz="3600" b="1" dirty="0" err="1"/>
              <a:t>Му</a:t>
            </a:r>
            <a:r>
              <a:rPr lang="ru-RU" sz="3600" b="1" dirty="0"/>
              <a:t> такой </a:t>
            </a:r>
            <a:r>
              <a:rPr lang="ru-RU" sz="3600" b="1" dirty="0" smtClean="0"/>
              <a:t>системы </a:t>
            </a:r>
            <a:r>
              <a:rPr lang="ru-RU" sz="3600" b="1" dirty="0"/>
              <a:t>оповещения населения о землетрясениях, как в Японии, еще не было, но система оповещения о возможном цунами, вероятно, уже существовала. И основными элементами этой системы оповещения были … статуи </a:t>
            </a:r>
            <a:r>
              <a:rPr lang="ru-RU" sz="3600" b="1" dirty="0" err="1"/>
              <a:t>маои</a:t>
            </a:r>
            <a:r>
              <a:rPr lang="ru-RU" sz="3600" b="1" dirty="0"/>
              <a:t> и их каменные цилиндры </a:t>
            </a:r>
            <a:r>
              <a:rPr lang="ru-RU" sz="3600" b="1" dirty="0" smtClean="0"/>
              <a:t>! </a:t>
            </a:r>
            <a:r>
              <a:rPr lang="ru-RU" sz="3600" b="1" dirty="0"/>
              <a:t>Статуи </a:t>
            </a:r>
            <a:r>
              <a:rPr lang="ru-RU" sz="3600" b="1" dirty="0" err="1"/>
              <a:t>маои</a:t>
            </a:r>
            <a:r>
              <a:rPr lang="ru-RU" sz="3600" b="1" dirty="0"/>
              <a:t> были расставлены на ровные каменные площадки практически по всему периметру острова. </a:t>
            </a:r>
            <a:r>
              <a:rPr lang="ru-RU" sz="3600" b="1" dirty="0" smtClean="0"/>
              <a:t>Основание </a:t>
            </a:r>
            <a:r>
              <a:rPr lang="ru-RU" sz="3600" b="1" dirty="0"/>
              <a:t>статуй </a:t>
            </a:r>
            <a:r>
              <a:rPr lang="ru-RU" sz="3600" b="1" dirty="0" err="1"/>
              <a:t>маои</a:t>
            </a:r>
            <a:r>
              <a:rPr lang="ru-RU" sz="3600" b="1" dirty="0"/>
              <a:t> выполнялось не гладким, а </a:t>
            </a:r>
            <a:r>
              <a:rPr lang="ru-RU" sz="3600" b="1" dirty="0" smtClean="0"/>
              <a:t>скругленным. </a:t>
            </a:r>
            <a:r>
              <a:rPr lang="ru-RU" sz="3600" b="1" dirty="0"/>
              <a:t/>
            </a:r>
            <a:br>
              <a:rPr lang="ru-RU" sz="3600" b="1" dirty="0"/>
            </a:br>
            <a:r>
              <a:rPr lang="ru-RU" sz="2800" b="1" dirty="0"/>
              <a:t/>
            </a:r>
            <a:br>
              <a:rPr lang="ru-RU" sz="2800" b="1" dirty="0"/>
            </a:br>
            <a:endParaRPr lang="ru-RU" sz="28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13</a:t>
            </a:fld>
            <a:endParaRPr lang="ru-RU" dirty="0"/>
          </a:p>
        </p:txBody>
      </p:sp>
    </p:spTree>
    <p:extLst>
      <p:ext uri="{BB962C8B-B14F-4D97-AF65-F5344CB8AC3E}">
        <p14:creationId xmlns:p14="http://schemas.microsoft.com/office/powerpoint/2010/main" val="177520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686800" cy="5544616"/>
          </a:xfrm>
        </p:spPr>
        <p:txBody>
          <a:bodyPr>
            <a:noAutofit/>
          </a:bodyPr>
          <a:lstStyle/>
          <a:p>
            <a:pPr algn="l"/>
            <a:r>
              <a:rPr lang="ru-RU" sz="3200" b="1" dirty="0"/>
              <a:t>Центр тяжести статуй находился невысоко над их основанием и был сдвинут вперед. Поставленная на ровную каменную площадку, статуя могла раскачиваться при землетрясении, не опрокидываясь. </a:t>
            </a:r>
            <a:r>
              <a:rPr lang="ru-RU" sz="3200" b="1" dirty="0" smtClean="0"/>
              <a:t>При  раскачивании статуи падал </a:t>
            </a:r>
            <a:r>
              <a:rPr lang="ru-RU" sz="3200" b="1" dirty="0"/>
              <a:t>каменный цилиндр с головы </a:t>
            </a:r>
            <a:r>
              <a:rPr lang="ru-RU" sz="3200" b="1" dirty="0" smtClean="0"/>
              <a:t>статуи. </a:t>
            </a:r>
            <a:r>
              <a:rPr lang="ru-RU" sz="3200" b="1" dirty="0"/>
              <a:t>Местонахождение </a:t>
            </a:r>
            <a:r>
              <a:rPr lang="ru-RU" sz="3200" b="1" dirty="0" smtClean="0"/>
              <a:t>нескольких </a:t>
            </a:r>
            <a:r>
              <a:rPr lang="ru-RU" sz="3200" b="1" dirty="0"/>
              <a:t>статуй с упавшими цилиндрами указывало направление на центр произошедшего землетрясения, а высота </a:t>
            </a:r>
            <a:r>
              <a:rPr lang="ru-RU" sz="3200" b="1" dirty="0" smtClean="0"/>
              <a:t>статуй </a:t>
            </a:r>
            <a:r>
              <a:rPr lang="ru-RU" sz="3200" b="1" dirty="0"/>
              <a:t>ориентировочно определяла мощность землетрясения </a:t>
            </a:r>
            <a:r>
              <a:rPr lang="ru-RU" sz="3200" b="1" dirty="0" smtClean="0"/>
              <a:t>и </a:t>
            </a:r>
            <a:r>
              <a:rPr lang="ru-RU" sz="3200" b="1" dirty="0"/>
              <a:t>высоту волн последующего цунами. </a:t>
            </a:r>
            <a:br>
              <a:rPr lang="ru-RU" sz="3200" b="1" dirty="0"/>
            </a:br>
            <a:endParaRPr lang="ru-RU" sz="32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14</a:t>
            </a:fld>
            <a:endParaRPr lang="ru-RU" dirty="0"/>
          </a:p>
        </p:txBody>
      </p:sp>
    </p:spTree>
    <p:extLst>
      <p:ext uri="{BB962C8B-B14F-4D97-AF65-F5344CB8AC3E}">
        <p14:creationId xmlns:p14="http://schemas.microsoft.com/office/powerpoint/2010/main" val="37594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СОВРЕМЕННЫЙ МОНТАЖ СТАТУЙ</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15</a:t>
            </a:fld>
            <a:endParaRPr lang="ru-RU" dirty="0"/>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128791" cy="4536504"/>
          </a:xfrm>
          <a:prstGeom prst="rect">
            <a:avLst/>
          </a:prstGeom>
          <a:noFill/>
        </p:spPr>
      </p:pic>
    </p:spTree>
    <p:extLst>
      <p:ext uri="{BB962C8B-B14F-4D97-AF65-F5344CB8AC3E}">
        <p14:creationId xmlns:p14="http://schemas.microsoft.com/office/powerpoint/2010/main" val="109918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СКРУГЛЕННОЕ ОСНОВАНИЕ</a:t>
            </a:r>
            <a:br>
              <a:rPr lang="ru-RU" sz="3600" b="1" dirty="0" smtClean="0"/>
            </a:br>
            <a:r>
              <a:rPr lang="ru-RU" sz="3600" b="1" dirty="0" smtClean="0"/>
              <a:t> СТАТУИ МАОИ</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16</a:t>
            </a:fld>
            <a:endParaRPr lang="ru-RU" dirty="0"/>
          </a:p>
        </p:txBody>
      </p:sp>
      <p:pic>
        <p:nvPicPr>
          <p:cNvPr id="6" name="Объект 5" descr="https://avatars.mds.yandex.net/i?id=4f659f2967837031bb0ba2111a38282b596eee5e-5191097-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200799" cy="4680520"/>
          </a:xfrm>
          <a:prstGeom prst="rect">
            <a:avLst/>
          </a:prstGeom>
          <a:noFill/>
          <a:ln>
            <a:noFill/>
          </a:ln>
        </p:spPr>
      </p:pic>
    </p:spTree>
    <p:extLst>
      <p:ext uri="{BB962C8B-B14F-4D97-AF65-F5344CB8AC3E}">
        <p14:creationId xmlns:p14="http://schemas.microsoft.com/office/powerpoint/2010/main" val="195941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КАЛИБРОВКА СТАТУЙ ПО РАЗМЕРАМ</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17</a:t>
            </a:fld>
            <a:endParaRPr lang="ru-RU" dirty="0"/>
          </a:p>
        </p:txBody>
      </p:sp>
      <p:pic>
        <p:nvPicPr>
          <p:cNvPr id="6" name="Объект 5" descr="https://avatars.mds.yandex.net/i?id=9af6b355c7cb4df4e2f745891ff163ce095941a8-4011528-images-thumbs&amp;n=1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628775"/>
            <a:ext cx="7058025" cy="4464050"/>
          </a:xfrm>
          <a:prstGeom prst="rect">
            <a:avLst/>
          </a:prstGeom>
          <a:noFill/>
          <a:ln>
            <a:noFill/>
          </a:ln>
        </p:spPr>
      </p:pic>
    </p:spTree>
    <p:extLst>
      <p:ext uri="{BB962C8B-B14F-4D97-AF65-F5344CB8AC3E}">
        <p14:creationId xmlns:p14="http://schemas.microsoft.com/office/powerpoint/2010/main" val="36349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pPr algn="l"/>
            <a:r>
              <a:rPr lang="ru-RU" sz="3200" b="1" dirty="0"/>
              <a:t>Калибровка статуй по </a:t>
            </a:r>
            <a:r>
              <a:rPr lang="ru-RU" sz="3200" b="1" dirty="0" smtClean="0"/>
              <a:t>высоте,  </a:t>
            </a:r>
            <a:r>
              <a:rPr lang="ru-RU" sz="3200" b="1" dirty="0"/>
              <a:t>а возможно и калибровка размеров цилиндров,  позволяли приблизительно оценивать мощность произошедшего в Тихом океане землетрясения – чем выше была статуя, тем менее мощное землетрясение она была способна зафиксировать сбросом цилиндра с ее головы. Невысокие статуи или статуи с очень тяжелыми цилиндрами реагировали сбросом цилиндра только на очень мощные землетрясения. </a:t>
            </a:r>
            <a:br>
              <a:rPr lang="ru-RU" sz="3200" b="1" dirty="0"/>
            </a:br>
            <a:endParaRPr lang="ru-RU" sz="32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18</a:t>
            </a:fld>
            <a:endParaRPr lang="ru-RU" dirty="0"/>
          </a:p>
        </p:txBody>
      </p:sp>
    </p:spTree>
    <p:extLst>
      <p:ext uri="{BB962C8B-B14F-4D97-AF65-F5344CB8AC3E}">
        <p14:creationId xmlns:p14="http://schemas.microsoft.com/office/powerpoint/2010/main" val="297380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КАРТА С ПОДЗЕМЕЛИЯМИ </a:t>
            </a:r>
            <a:br>
              <a:rPr lang="ru-RU" sz="3600" b="1" dirty="0" smtClean="0"/>
            </a:br>
            <a:r>
              <a:rPr lang="ru-RU" sz="3600" b="1" dirty="0" smtClean="0"/>
              <a:t>ОСТРОВА ПАСХИ</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19</a:t>
            </a:fld>
            <a:endParaRPr lang="ru-RU" dirty="0"/>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128792" cy="4824536"/>
          </a:xfrm>
          <a:prstGeom prst="rect">
            <a:avLst/>
          </a:prstGeom>
          <a:noFill/>
        </p:spPr>
      </p:pic>
    </p:spTree>
    <p:extLst>
      <p:ext uri="{BB962C8B-B14F-4D97-AF65-F5344CB8AC3E}">
        <p14:creationId xmlns:p14="http://schemas.microsoft.com/office/powerpoint/2010/main" val="355458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КАМЕННЫЕ СТАТУИ МАОИ </a:t>
            </a:r>
            <a:br>
              <a:rPr lang="ru-RU" sz="3600" b="1" dirty="0" smtClean="0"/>
            </a:br>
            <a:r>
              <a:rPr lang="ru-RU" sz="3600" b="1" dirty="0" smtClean="0"/>
              <a:t>ОСТРОВА ПАСХИ</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a:t>
            </a:fld>
            <a:endParaRPr lang="ru-RU" dirty="0"/>
          </a:p>
        </p:txBody>
      </p:sp>
      <p:pic>
        <p:nvPicPr>
          <p:cNvPr id="6" name="Объект 5" descr="https://avatars.mds.yandex.net/i?id=f720344e8ba99ec80b364a71a2424a64a5979db1-17845367-images-thumbs&amp;n=1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71663" y="1628775"/>
            <a:ext cx="7272337" cy="4895850"/>
          </a:xfrm>
          <a:prstGeom prst="rect">
            <a:avLst/>
          </a:prstGeom>
          <a:noFill/>
          <a:ln>
            <a:noFill/>
          </a:ln>
        </p:spPr>
      </p:pic>
    </p:spTree>
    <p:extLst>
      <p:ext uri="{BB962C8B-B14F-4D97-AF65-F5344CB8AC3E}">
        <p14:creationId xmlns:p14="http://schemas.microsoft.com/office/powerpoint/2010/main" val="377147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9552" y="260648"/>
            <a:ext cx="8229600" cy="6178698"/>
          </a:xfrm>
        </p:spPr>
        <p:txBody>
          <a:bodyPr>
            <a:normAutofit/>
          </a:bodyPr>
          <a:lstStyle/>
          <a:p>
            <a:pPr algn="l"/>
            <a:r>
              <a:rPr lang="ru-RU" sz="3200" b="1" dirty="0" smtClean="0"/>
              <a:t>В 2025 году исследователи обнаружили </a:t>
            </a:r>
            <a:r>
              <a:rPr lang="ru-RU" sz="3200" b="1" dirty="0"/>
              <a:t>в </a:t>
            </a:r>
            <a:r>
              <a:rPr lang="ru-RU" sz="3200" b="1" dirty="0" smtClean="0"/>
              <a:t>статуях </a:t>
            </a:r>
            <a:r>
              <a:rPr lang="ru-RU" sz="3200" b="1" dirty="0"/>
              <a:t>пустоты и каналы, а рядом со </a:t>
            </a:r>
            <a:r>
              <a:rPr lang="ru-RU" sz="3200" b="1" dirty="0" smtClean="0"/>
              <a:t>статуями, </a:t>
            </a:r>
            <a:r>
              <a:rPr lang="ru-RU" sz="3200" b="1" dirty="0"/>
              <a:t>по </a:t>
            </a:r>
            <a:r>
              <a:rPr lang="ru-RU" sz="3200" b="1" dirty="0" smtClean="0"/>
              <a:t>их мнению, </a:t>
            </a:r>
            <a:r>
              <a:rPr lang="ru-RU" sz="3200" b="1" dirty="0"/>
              <a:t>обнаружены следы древней системы ирригации и дренажа. Но, </a:t>
            </a:r>
            <a:r>
              <a:rPr lang="ru-RU" sz="3200" b="1" dirty="0" smtClean="0"/>
              <a:t>вероятно, </a:t>
            </a:r>
            <a:r>
              <a:rPr lang="ru-RU" sz="3200" b="1" dirty="0"/>
              <a:t>это были не следы дренажной системы, а </a:t>
            </a:r>
            <a:r>
              <a:rPr lang="ru-RU" sz="3200" b="1" dirty="0" smtClean="0"/>
              <a:t>остатки </a:t>
            </a:r>
            <a:r>
              <a:rPr lang="ru-RU" sz="3200" b="1" dirty="0"/>
              <a:t>древних заглубленных каналов, в которых размещались </a:t>
            </a:r>
            <a:r>
              <a:rPr lang="ru-RU" sz="3200" b="1" dirty="0" err="1" smtClean="0"/>
              <a:t>электрокабели</a:t>
            </a:r>
            <a:r>
              <a:rPr lang="ru-RU" sz="3200" b="1" dirty="0"/>
              <a:t>, соединяющие статуи с центром наблюдения. Электрические провода на цилиндре и голове статуи соединялись между собой разъемами и, при падении цилиндра, размыкались.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20</a:t>
            </a:fld>
            <a:endParaRPr lang="ru-RU" dirty="0"/>
          </a:p>
        </p:txBody>
      </p:sp>
    </p:spTree>
    <p:extLst>
      <p:ext uri="{BB962C8B-B14F-4D97-AF65-F5344CB8AC3E}">
        <p14:creationId xmlns:p14="http://schemas.microsoft.com/office/powerpoint/2010/main" val="342091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6466730"/>
          </a:xfrm>
        </p:spPr>
        <p:txBody>
          <a:bodyPr>
            <a:noAutofit/>
          </a:bodyPr>
          <a:lstStyle/>
          <a:p>
            <a:pPr algn="l"/>
            <a:r>
              <a:rPr lang="ru-RU" sz="3200" b="1" dirty="0" smtClean="0"/>
              <a:t>Электрический </a:t>
            </a:r>
            <a:r>
              <a:rPr lang="ru-RU" sz="3200" b="1" dirty="0"/>
              <a:t>сигнал поступал в центр наблюдения за статуями, информация анализировалась и принималось решение об оповещении населения прибрежных районов континента </a:t>
            </a:r>
            <a:r>
              <a:rPr lang="ru-RU" sz="3200" b="1" dirty="0" err="1"/>
              <a:t>Му</a:t>
            </a:r>
            <a:r>
              <a:rPr lang="ru-RU" sz="3200" b="1" dirty="0"/>
              <a:t> о возможном цунами</a:t>
            </a:r>
            <a:r>
              <a:rPr lang="ru-RU" sz="3200" b="1" dirty="0" smtClean="0"/>
              <a:t>. Исследователи </a:t>
            </a:r>
            <a:r>
              <a:rPr lang="ru-RU" sz="3200" b="1" dirty="0"/>
              <a:t>также </a:t>
            </a:r>
            <a:r>
              <a:rPr lang="ru-RU" sz="3200" b="1" dirty="0" err="1" smtClean="0"/>
              <a:t>обнаружели</a:t>
            </a:r>
            <a:r>
              <a:rPr lang="ru-RU" sz="3200" b="1" dirty="0" smtClean="0"/>
              <a:t> </a:t>
            </a:r>
            <a:r>
              <a:rPr lang="ru-RU" sz="3200" b="1" dirty="0"/>
              <a:t>следы металлов, которые использовались при изготовлении </a:t>
            </a:r>
            <a:r>
              <a:rPr lang="ru-RU" sz="3200" b="1" dirty="0" smtClean="0"/>
              <a:t>статуй. </a:t>
            </a:r>
            <a:r>
              <a:rPr lang="ru-RU" sz="3200" b="1" dirty="0"/>
              <a:t>Вероятно, это был электрический режущий инструмент, который позволял изготавливать не только </a:t>
            </a:r>
            <a:r>
              <a:rPr lang="ru-RU" sz="3200" b="1" dirty="0" smtClean="0"/>
              <a:t>статуи, </a:t>
            </a:r>
            <a:r>
              <a:rPr lang="ru-RU" sz="3200" b="1" dirty="0"/>
              <a:t>но и блоки для полигональной кладки </a:t>
            </a:r>
            <a:r>
              <a:rPr lang="ru-RU" sz="3200" b="1" dirty="0" smtClean="0"/>
              <a:t>и </a:t>
            </a:r>
            <a:r>
              <a:rPr lang="ru-RU" sz="3200" b="1" dirty="0"/>
              <a:t>стен заглубленных </a:t>
            </a:r>
            <a:r>
              <a:rPr lang="ru-RU" sz="3200" b="1" dirty="0" smtClean="0"/>
              <a:t>сооружений. </a:t>
            </a:r>
            <a:r>
              <a:rPr lang="ru-RU" sz="3200" b="1" dirty="0"/>
              <a:t/>
            </a:r>
            <a:br>
              <a:rPr lang="ru-RU" sz="3200" b="1" dirty="0"/>
            </a:br>
            <a:endParaRPr lang="ru-RU" sz="32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21</a:t>
            </a:fld>
            <a:endParaRPr lang="ru-RU" dirty="0"/>
          </a:p>
        </p:txBody>
      </p:sp>
    </p:spTree>
    <p:extLst>
      <p:ext uri="{BB962C8B-B14F-4D97-AF65-F5344CB8AC3E}">
        <p14:creationId xmlns:p14="http://schemas.microsoft.com/office/powerpoint/2010/main" val="165997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СТЕНА ИЗ ПОЛИГОНАЛЬНОЙ КЛАДКИ</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22</a:t>
            </a:fld>
            <a:endParaRPr lang="ru-RU" dirty="0"/>
          </a:p>
        </p:txBody>
      </p:sp>
      <p:pic>
        <p:nvPicPr>
          <p:cNvPr id="6" name="Объект 5" descr="Мир каменных блоков. Остров Пасхи полигональная кладка. Еникапы каменные блоки Константина. Каменные блоки острова Пасхи. Остров Пасхи стен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056784" cy="4896544"/>
          </a:xfrm>
          <a:prstGeom prst="rect">
            <a:avLst/>
          </a:prstGeom>
          <a:noFill/>
          <a:ln>
            <a:noFill/>
          </a:ln>
        </p:spPr>
      </p:pic>
    </p:spTree>
    <p:extLst>
      <p:ext uri="{BB962C8B-B14F-4D97-AF65-F5344CB8AC3E}">
        <p14:creationId xmlns:p14="http://schemas.microsoft.com/office/powerpoint/2010/main" val="262540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СТЕНА ИЗ КАМЕННЫХ БЛОКОВ</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23</a:t>
            </a:fld>
            <a:endParaRPr lang="ru-RU" dirty="0"/>
          </a:p>
        </p:txBody>
      </p:sp>
      <p:pic>
        <p:nvPicPr>
          <p:cNvPr id="6" name="Объект 5" descr="Picture background"/>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340768"/>
            <a:ext cx="5544616" cy="5112568"/>
          </a:xfrm>
          <a:prstGeom prst="rect">
            <a:avLst/>
          </a:prstGeom>
          <a:noFill/>
          <a:ln>
            <a:noFill/>
          </a:ln>
        </p:spPr>
      </p:pic>
    </p:spTree>
    <p:extLst>
      <p:ext uri="{BB962C8B-B14F-4D97-AF65-F5344CB8AC3E}">
        <p14:creationId xmlns:p14="http://schemas.microsoft.com/office/powerpoint/2010/main" val="221703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1052736"/>
            <a:ext cx="8435280" cy="5472608"/>
          </a:xfrm>
        </p:spPr>
        <p:txBody>
          <a:bodyPr>
            <a:normAutofit fontScale="90000"/>
          </a:bodyPr>
          <a:lstStyle/>
          <a:p>
            <a:pPr algn="l"/>
            <a:r>
              <a:rPr lang="ru-RU" sz="3600" b="1" dirty="0" smtClean="0"/>
              <a:t>На острове находится </a:t>
            </a:r>
            <a:r>
              <a:rPr lang="ru-RU" sz="3600" b="1" dirty="0"/>
              <a:t>много каменных </a:t>
            </a:r>
            <a:r>
              <a:rPr lang="ru-RU" sz="3600" b="1" dirty="0" smtClean="0"/>
              <a:t>шаров, </a:t>
            </a:r>
            <a:r>
              <a:rPr lang="ru-RU" sz="3600" b="1" dirty="0"/>
              <a:t>которые </a:t>
            </a:r>
            <a:r>
              <a:rPr lang="ru-RU" sz="3600" b="1" dirty="0" smtClean="0"/>
              <a:t>могли </a:t>
            </a:r>
            <a:r>
              <a:rPr lang="ru-RU" sz="3600" b="1" dirty="0"/>
              <a:t>являться балластом для древних </a:t>
            </a:r>
            <a:r>
              <a:rPr lang="ru-RU" sz="3600" b="1" dirty="0" smtClean="0"/>
              <a:t>дирижаблей</a:t>
            </a:r>
            <a:r>
              <a:rPr lang="ru-RU" sz="3600" b="1" dirty="0"/>
              <a:t>. </a:t>
            </a:r>
            <a:r>
              <a:rPr lang="ru-RU" sz="3600" b="1" dirty="0" smtClean="0"/>
              <a:t>Следов</a:t>
            </a:r>
            <a:br>
              <a:rPr lang="ru-RU" sz="3600" b="1" dirty="0" smtClean="0"/>
            </a:br>
            <a:r>
              <a:rPr lang="ru-RU" sz="3600" b="1" dirty="0" smtClean="0"/>
              <a:t>перемещения </a:t>
            </a:r>
            <a:r>
              <a:rPr lang="ru-RU" sz="3600" b="1" dirty="0"/>
              <a:t>статуй по имеющимся на острове мощенным дорогам </a:t>
            </a:r>
            <a:r>
              <a:rPr lang="ru-RU" sz="3600" b="1" dirty="0" smtClean="0"/>
              <a:t>не </a:t>
            </a:r>
            <a:r>
              <a:rPr lang="ru-RU" sz="3600" b="1" dirty="0"/>
              <a:t>обнаружено. Поэтому, вероятно, статуи </a:t>
            </a:r>
            <a:r>
              <a:rPr lang="ru-RU" sz="3600" b="1" dirty="0" err="1"/>
              <a:t>маои</a:t>
            </a:r>
            <a:r>
              <a:rPr lang="ru-RU" sz="3600" b="1" dirty="0"/>
              <a:t> транспортировались с </a:t>
            </a:r>
            <a:r>
              <a:rPr lang="ru-RU" sz="3600" b="1" dirty="0" smtClean="0"/>
              <a:t>места </a:t>
            </a:r>
            <a:r>
              <a:rPr lang="ru-RU" sz="3600" b="1" dirty="0"/>
              <a:t>изготовления на место установки </a:t>
            </a:r>
            <a:r>
              <a:rPr lang="ru-RU" sz="3600" b="1" dirty="0" smtClean="0"/>
              <a:t>дирижаблями</a:t>
            </a:r>
            <a:r>
              <a:rPr lang="ru-RU" sz="3600" b="1" dirty="0"/>
              <a:t>. Сами же дороги использовались  транспортом технического персонала, следящим за состоянием статуй с шапками и </a:t>
            </a:r>
            <a:r>
              <a:rPr lang="ru-RU" sz="3600" b="1" dirty="0" smtClean="0"/>
              <a:t>электропроводкой</a:t>
            </a:r>
            <a:r>
              <a:rPr lang="ru-RU" sz="3600" b="1" dirty="0"/>
              <a:t>.</a:t>
            </a:r>
            <a:br>
              <a:rPr lang="ru-RU" sz="3600" b="1" dirty="0"/>
            </a:br>
            <a:r>
              <a:rPr lang="ru-RU" sz="3200" b="1" dirty="0"/>
              <a:t/>
            </a:r>
            <a:br>
              <a:rPr lang="ru-RU" sz="3200" b="1" dirty="0"/>
            </a:br>
            <a:endParaRPr lang="ru-RU" sz="32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24</a:t>
            </a:fld>
            <a:endParaRPr lang="ru-RU" dirty="0"/>
          </a:p>
        </p:txBody>
      </p:sp>
    </p:spTree>
    <p:extLst>
      <p:ext uri="{BB962C8B-B14F-4D97-AF65-F5344CB8AC3E}">
        <p14:creationId xmlns:p14="http://schemas.microsoft.com/office/powerpoint/2010/main" val="194590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ОСТАТКИ СКЛАДА КАМЕННЫХ ШАРОВ</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25</a:t>
            </a:fld>
            <a:endParaRPr lang="ru-RU" dirty="0"/>
          </a:p>
        </p:txBody>
      </p:sp>
      <p:pic>
        <p:nvPicPr>
          <p:cNvPr id="6" name="Объект 5" descr="https://avatars.mds.yandex.net/i?id=419a1b6d7fcfc9011099c9789013639062beec81-12422391-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912768" cy="4824536"/>
          </a:xfrm>
          <a:prstGeom prst="rect">
            <a:avLst/>
          </a:prstGeom>
          <a:noFill/>
          <a:ln>
            <a:noFill/>
          </a:ln>
        </p:spPr>
      </p:pic>
    </p:spTree>
    <p:extLst>
      <p:ext uri="{BB962C8B-B14F-4D97-AF65-F5344CB8AC3E}">
        <p14:creationId xmlns:p14="http://schemas.microsoft.com/office/powerpoint/2010/main" val="2406558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МОЩЕННЫЕ ДОРОГИ ОСТРОВА ПАСХИ</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26</a:t>
            </a:fld>
            <a:endParaRPr lang="ru-RU" dirty="0"/>
          </a:p>
        </p:txBody>
      </p:sp>
      <p:pic>
        <p:nvPicPr>
          <p:cNvPr id="6" name="Объект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1556792"/>
            <a:ext cx="7128792" cy="4824536"/>
          </a:xfrm>
          <a:prstGeom prst="rect">
            <a:avLst/>
          </a:prstGeom>
          <a:noFill/>
        </p:spPr>
      </p:pic>
    </p:spTree>
    <p:extLst>
      <p:ext uri="{BB962C8B-B14F-4D97-AF65-F5344CB8AC3E}">
        <p14:creationId xmlns:p14="http://schemas.microsoft.com/office/powerpoint/2010/main" val="2645095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620688"/>
            <a:ext cx="8229600" cy="5976664"/>
          </a:xfrm>
        </p:spPr>
        <p:txBody>
          <a:bodyPr>
            <a:noAutofit/>
          </a:bodyPr>
          <a:lstStyle/>
          <a:p>
            <a:pPr algn="l"/>
            <a:r>
              <a:rPr lang="ru-RU" sz="3200" b="1" dirty="0" smtClean="0"/>
              <a:t>Сейчас </a:t>
            </a:r>
            <a:r>
              <a:rPr lang="ru-RU" sz="3200" b="1" dirty="0"/>
              <a:t>многие статуи </a:t>
            </a:r>
            <a:r>
              <a:rPr lang="ru-RU" sz="3200" b="1" smtClean="0"/>
              <a:t>не имеют </a:t>
            </a:r>
            <a:r>
              <a:rPr lang="ru-RU" sz="3200" b="1" dirty="0"/>
              <a:t>каменных цилиндров и </a:t>
            </a:r>
            <a:r>
              <a:rPr lang="ru-RU" sz="3200" b="1" dirty="0" smtClean="0"/>
              <a:t>занесены глиной. </a:t>
            </a:r>
            <a:r>
              <a:rPr lang="ru-RU" sz="3200" b="1" dirty="0"/>
              <a:t>Вероятной причиной этого стало </a:t>
            </a:r>
            <a:r>
              <a:rPr lang="ru-RU" sz="3200" b="1" dirty="0" smtClean="0"/>
              <a:t>цунами</a:t>
            </a:r>
            <a:r>
              <a:rPr lang="ru-RU" sz="3200" b="1" dirty="0"/>
              <a:t>.</a:t>
            </a:r>
            <a:r>
              <a:rPr lang="ru-RU" sz="3200" b="1" dirty="0" smtClean="0"/>
              <a:t> По </a:t>
            </a:r>
            <a:r>
              <a:rPr lang="ru-RU" sz="3200" b="1" dirty="0"/>
              <a:t>мнению автора статьи, под всеми занесенными глиной статуями </a:t>
            </a:r>
            <a:r>
              <a:rPr lang="ru-RU" sz="3200" b="1" dirty="0" smtClean="0"/>
              <a:t>должны </a:t>
            </a:r>
            <a:r>
              <a:rPr lang="ru-RU" sz="3200" b="1" dirty="0"/>
              <a:t>находиться ровные каменные площадки, а </a:t>
            </a:r>
            <a:r>
              <a:rPr lang="ru-RU" sz="3200" b="1" dirty="0" smtClean="0"/>
              <a:t>цилиндры </a:t>
            </a:r>
            <a:r>
              <a:rPr lang="ru-RU" sz="3200" b="1" dirty="0"/>
              <a:t>должны лежать рядом со статуями под слоем глины. Все это можно подтвердить при раскопке статуй или при сканировании участков земли около статуй. Правда, некоторые </a:t>
            </a:r>
            <a:r>
              <a:rPr lang="ru-RU" sz="3200" b="1" dirty="0" err="1"/>
              <a:t>блогеры</a:t>
            </a:r>
            <a:r>
              <a:rPr lang="ru-RU" sz="3200" b="1" dirty="0"/>
              <a:t> утверждают, что раскопки основания статуй </a:t>
            </a:r>
            <a:r>
              <a:rPr lang="ru-RU" sz="3200" b="1" dirty="0" err="1"/>
              <a:t>маои</a:t>
            </a:r>
            <a:r>
              <a:rPr lang="ru-RU" sz="3200" b="1" dirty="0"/>
              <a:t> запрещены правительством Чили …</a:t>
            </a:r>
            <a:br>
              <a:rPr lang="ru-RU" sz="3200" b="1" dirty="0"/>
            </a:br>
            <a:endParaRPr lang="ru-RU" sz="32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27</a:t>
            </a:fld>
            <a:endParaRPr lang="ru-RU" dirty="0"/>
          </a:p>
        </p:txBody>
      </p:sp>
    </p:spTree>
    <p:extLst>
      <p:ext uri="{BB962C8B-B14F-4D97-AF65-F5344CB8AC3E}">
        <p14:creationId xmlns:p14="http://schemas.microsoft.com/office/powerpoint/2010/main" val="101635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ru-RU" sz="2800" b="1" dirty="0" err="1"/>
              <a:t>Моаи</a:t>
            </a:r>
            <a:r>
              <a:rPr lang="ru-RU" sz="2800" b="1" dirty="0"/>
              <a:t> — </a:t>
            </a:r>
            <a:r>
              <a:rPr lang="ru-RU" sz="2800" b="1" dirty="0" smtClean="0"/>
              <a:t>монолитные </a:t>
            </a:r>
            <a:r>
              <a:rPr lang="ru-RU" sz="2800" b="1" dirty="0"/>
              <a:t>каменные статуи на острове </a:t>
            </a:r>
            <a:r>
              <a:rPr lang="ru-RU" sz="2800" b="1" dirty="0" smtClean="0"/>
              <a:t>Пасхи. </a:t>
            </a:r>
            <a:r>
              <a:rPr lang="ru-RU" sz="2800" b="1" dirty="0"/>
              <a:t>Обнаружено более 900 статуй </a:t>
            </a:r>
            <a:r>
              <a:rPr lang="ru-RU" sz="2800" b="1" dirty="0" err="1"/>
              <a:t>моаи</a:t>
            </a:r>
            <a:r>
              <a:rPr lang="ru-RU" sz="2800" b="1" dirty="0"/>
              <a:t> и почти все они высечены из вулканического туфа </a:t>
            </a:r>
            <a:r>
              <a:rPr lang="ru-RU" sz="2800" b="1" dirty="0" smtClean="0"/>
              <a:t>на </a:t>
            </a:r>
            <a:r>
              <a:rPr lang="ru-RU" sz="2800" b="1" dirty="0"/>
              <a:t>острове. </a:t>
            </a:r>
            <a:r>
              <a:rPr lang="ru-RU" sz="2800" b="1" dirty="0" smtClean="0"/>
              <a:t>Высота </a:t>
            </a:r>
            <a:r>
              <a:rPr lang="ru-RU" sz="2800" b="1" dirty="0" err="1"/>
              <a:t>моаи</a:t>
            </a:r>
            <a:r>
              <a:rPr lang="ru-RU" sz="2800" b="1" dirty="0"/>
              <a:t> </a:t>
            </a:r>
            <a:r>
              <a:rPr lang="ru-RU" sz="2800" b="1" dirty="0" smtClean="0"/>
              <a:t>3–10</a:t>
            </a:r>
            <a:r>
              <a:rPr lang="ru-RU" sz="2800" b="1" dirty="0"/>
              <a:t> м, средняя ширина основания — 1,6 м. Самый высокий из </a:t>
            </a:r>
            <a:r>
              <a:rPr lang="ru-RU" sz="2800" b="1" dirty="0" smtClean="0"/>
              <a:t> </a:t>
            </a:r>
            <a:r>
              <a:rPr lang="ru-RU" sz="2800" b="1" dirty="0" err="1" smtClean="0"/>
              <a:t>моаи</a:t>
            </a:r>
            <a:r>
              <a:rPr lang="ru-RU" sz="2800" b="1" dirty="0" smtClean="0"/>
              <a:t>,  высотой 10 м, </a:t>
            </a:r>
            <a:r>
              <a:rPr lang="ru-RU" sz="2800" b="1" dirty="0"/>
              <a:t>весит 82 тонны. </a:t>
            </a:r>
            <a:r>
              <a:rPr lang="ru-RU" sz="2800" b="1" dirty="0" smtClean="0"/>
              <a:t>На головах статуй устанавливались каменные цилиндры (</a:t>
            </a:r>
            <a:r>
              <a:rPr lang="ru-RU" sz="2800" b="1" dirty="0" err="1" smtClean="0"/>
              <a:t>пукао</a:t>
            </a:r>
            <a:r>
              <a:rPr lang="ru-RU" sz="2800" b="1" dirty="0" smtClean="0"/>
              <a:t>) из красного вулканического шлака или пемзы, весом 0,5-2 т. </a:t>
            </a:r>
            <a:r>
              <a:rPr lang="ru-RU" sz="2800" b="1" dirty="0"/>
              <a:t>Всего </a:t>
            </a:r>
            <a:r>
              <a:rPr lang="ru-RU" sz="2800" b="1" dirty="0" smtClean="0"/>
              <a:t>найдено </a:t>
            </a:r>
            <a:r>
              <a:rPr lang="ru-RU" sz="2800" b="1" dirty="0"/>
              <a:t>около </a:t>
            </a:r>
            <a:r>
              <a:rPr lang="ru-RU" sz="2800" b="1" dirty="0" smtClean="0"/>
              <a:t>150 </a:t>
            </a:r>
            <a:r>
              <a:rPr lang="ru-RU" sz="2800" b="1" dirty="0" err="1" smtClean="0"/>
              <a:t>пукао</a:t>
            </a:r>
            <a:r>
              <a:rPr lang="ru-RU" sz="2800" dirty="0"/>
              <a:t>, </a:t>
            </a:r>
            <a:r>
              <a:rPr lang="ru-RU" sz="2800" b="1" dirty="0"/>
              <a:t>из которых примерно </a:t>
            </a:r>
            <a:r>
              <a:rPr lang="ru-RU" sz="2800" b="1" dirty="0" smtClean="0"/>
              <a:t>70 </a:t>
            </a:r>
            <a:r>
              <a:rPr lang="ru-RU" sz="2800" b="1" dirty="0"/>
              <a:t>находились на головах </a:t>
            </a:r>
            <a:r>
              <a:rPr lang="ru-RU" sz="2800" b="1" dirty="0" err="1"/>
              <a:t>моаи</a:t>
            </a:r>
            <a:r>
              <a:rPr lang="ru-RU" sz="2800" b="1" dirty="0"/>
              <a:t> или около </a:t>
            </a:r>
            <a:r>
              <a:rPr lang="ru-RU" sz="2800" b="1" dirty="0" smtClean="0"/>
              <a:t>платформ.</a:t>
            </a:r>
            <a:r>
              <a:rPr lang="ru-RU" sz="2800" b="1" dirty="0"/>
              <a:t> </a:t>
            </a: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3</a:t>
            </a:fld>
            <a:endParaRPr lang="ru-RU" dirty="0"/>
          </a:p>
        </p:txBody>
      </p:sp>
    </p:spTree>
    <p:extLst>
      <p:ext uri="{BB962C8B-B14F-4D97-AF65-F5344CB8AC3E}">
        <p14:creationId xmlns:p14="http://schemas.microsoft.com/office/powerpoint/2010/main" val="164172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СОВРЕМЕННАЯ ЭКСПОЗИЦИЯ СТАТУЙ МАОИ НА ЮГО-ВОСТОКЕ ОСТРОВА</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4</a:t>
            </a:fld>
            <a:endParaRPr lang="ru-RU" dirty="0"/>
          </a:p>
        </p:txBody>
      </p:sp>
      <p:pic>
        <p:nvPicPr>
          <p:cNvPr id="6" name="Объект 5" descr="https://avatars.mds.yandex.net/i?id=06fe956b378dcfe5cdbf3e85bdf53d4eb2ea7ab5-5296066-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416824" cy="4536504"/>
          </a:xfrm>
          <a:prstGeom prst="rect">
            <a:avLst/>
          </a:prstGeom>
          <a:noFill/>
          <a:ln>
            <a:noFill/>
          </a:ln>
        </p:spPr>
      </p:pic>
    </p:spTree>
    <p:extLst>
      <p:ext uri="{BB962C8B-B14F-4D97-AF65-F5344CB8AC3E}">
        <p14:creationId xmlns:p14="http://schemas.microsoft.com/office/powerpoint/2010/main" val="125872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r>
              <a:rPr lang="ru-RU" sz="3600" b="1" dirty="0" smtClean="0"/>
              <a:t>ВАРИАНТ ТРАНСПОРТИРОВКИ СТАТУЙ МАОИ НА ОСТРОВЕ</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5</a:t>
            </a:fld>
            <a:endParaRPr lang="ru-RU" dirty="0"/>
          </a:p>
        </p:txBody>
      </p:sp>
      <p:pic>
        <p:nvPicPr>
          <p:cNvPr id="6" name="Объект 5" descr="https://avatars.mds.yandex.net/i?id=c33ce5dd32c173bfc47b07c0e89cd78e62039a22-5233748-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200800" cy="4968552"/>
          </a:xfrm>
          <a:prstGeom prst="rect">
            <a:avLst/>
          </a:prstGeom>
          <a:noFill/>
          <a:ln>
            <a:noFill/>
          </a:ln>
        </p:spPr>
      </p:pic>
    </p:spTree>
    <p:extLst>
      <p:ext uri="{BB962C8B-B14F-4D97-AF65-F5344CB8AC3E}">
        <p14:creationId xmlns:p14="http://schemas.microsoft.com/office/powerpoint/2010/main" val="393323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КОНТИНЕНТ МУ В ТИХОМ ОКЕАНЕ</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6</a:t>
            </a:fld>
            <a:endParaRPr lang="ru-RU" dirty="0"/>
          </a:p>
        </p:txBody>
      </p:sp>
      <p:pic>
        <p:nvPicPr>
          <p:cNvPr id="6" name="Объект 5" descr="https://avatars.mds.yandex.net/i?id=93d550879d90a1123446f33fcde720715fd5c653-4211909-images-thumbs&amp;n=1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27584" y="1484313"/>
            <a:ext cx="7344816" cy="4897437"/>
          </a:xfrm>
          <a:prstGeom prst="rect">
            <a:avLst/>
          </a:prstGeom>
          <a:noFill/>
          <a:ln>
            <a:noFill/>
          </a:ln>
        </p:spPr>
      </p:pic>
    </p:spTree>
    <p:extLst>
      <p:ext uri="{BB962C8B-B14F-4D97-AF65-F5344CB8AC3E}">
        <p14:creationId xmlns:p14="http://schemas.microsoft.com/office/powerpoint/2010/main" val="156113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МЕСТОНАХОЖДЕНИЕ ОСТРОВА ПАСХИ В ТИХОМ ОКЕАНЕ</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7</a:t>
            </a:fld>
            <a:endParaRPr lang="ru-RU" dirty="0"/>
          </a:p>
        </p:txBody>
      </p:sp>
      <p:pic>
        <p:nvPicPr>
          <p:cNvPr id="6" name="Объект 5" descr="https://avatars.mds.yandex.net/i?id=2a04562d810765541d4921b755cef2cc99c3f5ce-10952395-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912768" cy="4608512"/>
          </a:xfrm>
          <a:prstGeom prst="rect">
            <a:avLst/>
          </a:prstGeom>
          <a:noFill/>
          <a:ln>
            <a:noFill/>
          </a:ln>
        </p:spPr>
      </p:pic>
    </p:spTree>
    <p:extLst>
      <p:ext uri="{BB962C8B-B14F-4D97-AF65-F5344CB8AC3E}">
        <p14:creationId xmlns:p14="http://schemas.microsoft.com/office/powerpoint/2010/main" val="323516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79296" cy="6466730"/>
          </a:xfrm>
        </p:spPr>
        <p:txBody>
          <a:bodyPr>
            <a:noAutofit/>
          </a:bodyPr>
          <a:lstStyle/>
          <a:p>
            <a:pPr algn="l"/>
            <a:r>
              <a:rPr lang="ru-RU" sz="3200" b="1" dirty="0" smtClean="0"/>
              <a:t>Английский исследователь </a:t>
            </a:r>
            <a:r>
              <a:rPr lang="ru-RU" sz="3200" b="1" dirty="0"/>
              <a:t>Джеймс </a:t>
            </a:r>
            <a:r>
              <a:rPr lang="ru-RU" sz="3200" b="1" dirty="0" err="1" smtClean="0"/>
              <a:t>Черчвард</a:t>
            </a:r>
            <a:r>
              <a:rPr lang="ru-RU" sz="3200" b="1" dirty="0" smtClean="0"/>
              <a:t> </a:t>
            </a:r>
            <a:r>
              <a:rPr lang="ru-RU" sz="3200" b="1" dirty="0"/>
              <a:t>(1851-1936 гг.) нашел </a:t>
            </a:r>
            <a:r>
              <a:rPr lang="ru-RU" sz="3200" b="1" dirty="0" smtClean="0"/>
              <a:t> доказательства </a:t>
            </a:r>
            <a:r>
              <a:rPr lang="ru-RU" sz="3200" b="1" dirty="0"/>
              <a:t>существования в прошлом в Тихом океане континента </a:t>
            </a:r>
            <a:r>
              <a:rPr lang="ru-RU" sz="3200" b="1" dirty="0" err="1"/>
              <a:t>Му</a:t>
            </a:r>
            <a:r>
              <a:rPr lang="ru-RU" sz="3200" b="1" dirty="0"/>
              <a:t> с высокоразвитой </a:t>
            </a:r>
            <a:r>
              <a:rPr lang="ru-RU" sz="3200" b="1" dirty="0" smtClean="0"/>
              <a:t>цивилизацией. Очевидно</a:t>
            </a:r>
            <a:r>
              <a:rPr lang="ru-RU" sz="3200" b="1" dirty="0"/>
              <a:t>, что остров </a:t>
            </a:r>
            <a:r>
              <a:rPr lang="ru-RU" sz="3200" b="1" dirty="0" smtClean="0"/>
              <a:t>Пасхи </a:t>
            </a:r>
            <a:r>
              <a:rPr lang="ru-RU" sz="3200" b="1" dirty="0"/>
              <a:t>также являлся территорией этой цивилизации и мог быть частью континента </a:t>
            </a:r>
            <a:r>
              <a:rPr lang="ru-RU" sz="3200" b="1" dirty="0" err="1"/>
              <a:t>Му</a:t>
            </a:r>
            <a:r>
              <a:rPr lang="ru-RU" sz="3200" b="1" dirty="0"/>
              <a:t>. Изучая древние записи</a:t>
            </a:r>
            <a:r>
              <a:rPr lang="ru-RU" sz="3200" b="1" dirty="0" smtClean="0"/>
              <a:t>, Д</a:t>
            </a:r>
            <a:r>
              <a:rPr lang="ru-RU" sz="3200" b="1" dirty="0"/>
              <a:t>. </a:t>
            </a:r>
            <a:r>
              <a:rPr lang="ru-RU" sz="3200" b="1" dirty="0" err="1" smtClean="0"/>
              <a:t>Черчвард</a:t>
            </a:r>
            <a:r>
              <a:rPr lang="ru-RU" sz="3200" b="1" dirty="0" smtClean="0"/>
              <a:t> </a:t>
            </a:r>
            <a:r>
              <a:rPr lang="ru-RU" sz="3200" b="1" dirty="0"/>
              <a:t>установил, что в период существования цивилизации </a:t>
            </a:r>
            <a:r>
              <a:rPr lang="ru-RU" sz="3200" b="1" dirty="0" smtClean="0"/>
              <a:t>имелся </a:t>
            </a:r>
            <a:r>
              <a:rPr lang="ru-RU" sz="3200" b="1" dirty="0"/>
              <a:t>факт разрушения нескольких городов в прибрежной зоне континента </a:t>
            </a:r>
            <a:r>
              <a:rPr lang="ru-RU" sz="3200" b="1" dirty="0" err="1"/>
              <a:t>Му</a:t>
            </a:r>
            <a:r>
              <a:rPr lang="ru-RU" sz="3200" b="1" dirty="0"/>
              <a:t> сильнейшим цунами. </a:t>
            </a: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8</a:t>
            </a:fld>
            <a:endParaRPr lang="ru-RU" dirty="0"/>
          </a:p>
        </p:txBody>
      </p:sp>
    </p:spTree>
    <p:extLst>
      <p:ext uri="{BB962C8B-B14F-4D97-AF65-F5344CB8AC3E}">
        <p14:creationId xmlns:p14="http://schemas.microsoft.com/office/powerpoint/2010/main" val="259900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ЦУНАМИ ПОСЛЕ ЗЕМЛЕТРЯСЕНИЯ </a:t>
            </a:r>
            <a:br>
              <a:rPr lang="ru-RU" sz="3600" b="1" dirty="0" smtClean="0"/>
            </a:br>
            <a:r>
              <a:rPr lang="ru-RU" sz="3600" b="1" dirty="0" smtClean="0"/>
              <a:t>В ОКЕАНЕ</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9</a:t>
            </a:fld>
            <a:endParaRPr lang="ru-RU" dirty="0"/>
          </a:p>
        </p:txBody>
      </p:sp>
      <p:pic>
        <p:nvPicPr>
          <p:cNvPr id="6" name="Объект 5" descr="https://avatars.mds.yandex.net/i?id=32b53327ac76f27aa11e403327a37e1567992eb9-5147912-images-thumbs&amp;n=1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87625" y="1628775"/>
            <a:ext cx="6912767" cy="4537075"/>
          </a:xfrm>
          <a:prstGeom prst="rect">
            <a:avLst/>
          </a:prstGeom>
          <a:noFill/>
          <a:ln>
            <a:noFill/>
          </a:ln>
        </p:spPr>
      </p:pic>
    </p:spTree>
    <p:extLst>
      <p:ext uri="{BB962C8B-B14F-4D97-AF65-F5344CB8AC3E}">
        <p14:creationId xmlns:p14="http://schemas.microsoft.com/office/powerpoint/2010/main" val="10581885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20165</TotalTime>
  <Words>866</Words>
  <Application>Microsoft Office PowerPoint</Application>
  <PresentationFormat>Экран (4:3)</PresentationFormat>
  <Paragraphs>81</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Остров Пасхи – древнейший сейсмометр!?</vt:lpstr>
      <vt:lpstr>КАМЕННЫЕ СТАТУИ МАОИ  ОСТРОВА ПАСХИ</vt:lpstr>
      <vt:lpstr>Моаи — монолитные каменные статуи на острове Пасхи. Обнаружено более 900 статуй моаи и почти все они высечены из вулканического туфа на острове. Высота моаи 3–10 м, средняя ширина основания — 1,6 м. Самый высокий из  моаи,  высотой 10 м, весит 82 тонны. На головах статуй устанавливались каменные цилиндры (пукао) из красного вулканического шлака или пемзы, весом 0,5-2 т. Всего найдено около 150 пукао, из которых примерно 70 находились на головах моаи или около платформ. </vt:lpstr>
      <vt:lpstr>СОВРЕМЕННАЯ ЭКСПОЗИЦИЯ СТАТУЙ МАОИ НА ЮГО-ВОСТОКЕ ОСТРОВА</vt:lpstr>
      <vt:lpstr>ВАРИАНТ ТРАНСПОРТИРОВКИ СТАТУЙ МАОИ НА ОСТРОВЕ</vt:lpstr>
      <vt:lpstr>КОНТИНЕНТ МУ В ТИХОМ ОКЕАНЕ</vt:lpstr>
      <vt:lpstr>МЕСТОНАХОЖДЕНИЕ ОСТРОВА ПАСХИ В ТИХОМ ОКЕАНЕ</vt:lpstr>
      <vt:lpstr>Английский исследователь Джеймс Черчвард (1851-1936 гг.) нашел  доказательства существования в прошлом в Тихом океане континента Му с высокоразвитой цивилизацией. Очевидно, что остров Пасхи также являлся территорией этой цивилизации и мог быть частью континента Му. Изучая древние записи, Д. Черчвард установил, что в период существования цивилизации имелся факт разрушения нескольких городов в прибрежной зоне континента Му сильнейшим цунами. </vt:lpstr>
      <vt:lpstr>ЦУНАМИ ПОСЛЕ ЗЕМЛЕТРЯСЕНИЯ  В ОКЕАНЕ</vt:lpstr>
      <vt:lpstr>В наше время за землетрясениями в Тихом океане следят сейсмостанции, оборудованные сейсмометрами. Например, Япония имеет около 4-х тысяч сейсмостанций и там создана уникальная система оповещения населения  не только о возможном цунами, но о самом землетрясении. Чувствительные сейсмометры  в океане фиксируют землетрясение и мгновенно передают эту информацию через спутниковую систему в центр наблюдения, откуда она передается во все средства</vt:lpstr>
      <vt:lpstr>оповещения населения о землетрясении. Скорость сейсмических волн ограничена и остается 1-2 минуты после оповещения, чтобы затормозить скоростные поезда, остановить конвейеры на заводах, людям в зданиях занять наиболее безопасные места. Время до прихода цунами, после произошедшего землетрясения, измеряется уже часами и у людей есть возможность эвакуироваться из опасных прибрежных зон в безопасные места. </vt:lpstr>
      <vt:lpstr>СТАТУИ И ЦИЛИНДРЫ – ОСНОВНЫЕ ЭЛЕМЕНТЫ ОПОВЕЩЕНИЯ О ЦУНАМИ</vt:lpstr>
      <vt:lpstr>У древней цивилизации на континенте Му такой системы оповещения населения о землетрясениях, как в Японии, еще не было, но система оповещения о возможном цунами, вероятно, уже существовала. И основными элементами этой системы оповещения были … статуи маои и их каменные цилиндры ! Статуи маои были расставлены на ровные каменные площадки практически по всему периметру острова. Основание статуй маои выполнялось не гладким, а скругленным.   </vt:lpstr>
      <vt:lpstr>Центр тяжести статуй находился невысоко над их основанием и был сдвинут вперед. Поставленная на ровную каменную площадку, статуя могла раскачиваться при землетрясении, не опрокидываясь. При  раскачивании статуи падал каменный цилиндр с головы статуи. Местонахождение нескольких статуй с упавшими цилиндрами указывало направление на центр произошедшего землетрясения, а высота статуй ориентировочно определяла мощность землетрясения и высоту волн последующего цунами.  </vt:lpstr>
      <vt:lpstr>СОВРЕМЕННЫЙ МОНТАЖ СТАТУЙ</vt:lpstr>
      <vt:lpstr>СКРУГЛЕННОЕ ОСНОВАНИЕ  СТАТУИ МАОИ</vt:lpstr>
      <vt:lpstr>КАЛИБРОВКА СТАТУЙ ПО РАЗМЕРАМ</vt:lpstr>
      <vt:lpstr>Калибровка статуй по высоте,  а возможно и калибровка размеров цилиндров,  позволяли приблизительно оценивать мощность произошедшего в Тихом океане землетрясения – чем выше была статуя, тем менее мощное землетрясение она была способна зафиксировать сбросом цилиндра с ее головы. Невысокие статуи или статуи с очень тяжелыми цилиндрами реагировали сбросом цилиндра только на очень мощные землетрясения.  </vt:lpstr>
      <vt:lpstr>КАРТА С ПОДЗЕМЕЛИЯМИ  ОСТРОВА ПАСХИ</vt:lpstr>
      <vt:lpstr>В 2025 году исследователи обнаружили в статуях пустоты и каналы, а рядом со статуями, по их мнению, обнаружены следы древней системы ирригации и дренажа. Но, вероятно, это были не следы дренажной системы, а остатки древних заглубленных каналов, в которых размещались электрокабели, соединяющие статуи с центром наблюдения. Электрические провода на цилиндре и голове статуи соединялись между собой разъемами и, при падении цилиндра, размыкались. </vt:lpstr>
      <vt:lpstr>Электрический сигнал поступал в центр наблюдения за статуями, информация анализировалась и принималось решение об оповещении населения прибрежных районов континента Му о возможном цунами. Исследователи также обнаружели следы металлов, которые использовались при изготовлении статуй. Вероятно, это был электрический режущий инструмент, который позволял изготавливать не только статуи, но и блоки для полигональной кладки и стен заглубленных сооружений.  </vt:lpstr>
      <vt:lpstr>СТЕНА ИЗ ПОЛИГОНАЛЬНОЙ КЛАДКИ</vt:lpstr>
      <vt:lpstr>СТЕНА ИЗ КАМЕННЫХ БЛОКОВ</vt:lpstr>
      <vt:lpstr>На острове находится много каменных шаров, которые могли являться балластом для древних дирижаблей. Следов перемещения статуй по имеющимся на острове мощенным дорогам не обнаружено. Поэтому, вероятно, статуи маои транспортировались с места изготовления на место установки дирижаблями. Сами же дороги использовались  транспортом технического персонала, следящим за состоянием статуй с шапками и электропроводкой.  </vt:lpstr>
      <vt:lpstr>ОСТАТКИ СКЛАДА КАМЕННЫХ ШАРОВ</vt:lpstr>
      <vt:lpstr>МОЩЕННЫЕ ДОРОГИ ОСТРОВА ПАСХИ</vt:lpstr>
      <vt:lpstr>Сейчас многие статуи не имеют каменных цилиндров и занесены глиной. Вероятной причиной этого стало цунами. По мнению автора статьи, под всеми занесенными глиной статуями должны находиться ровные каменные площадки, а цилиндры должны лежать рядом со статуями под слоем глины. Все это можно подтвердить при раскопке статуй или при сканировании участков земли около статуй. Правда, некоторые блогеры утверждают, что раскопки основания статуй маои запрещены правительством Чили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НП «СРО «Кузбасский проектно-научный центр»</dc:title>
  <dc:creator>1</dc:creator>
  <cp:lastModifiedBy>Home</cp:lastModifiedBy>
  <cp:revision>904</cp:revision>
  <dcterms:created xsi:type="dcterms:W3CDTF">2015-01-29T08:23:32Z</dcterms:created>
  <dcterms:modified xsi:type="dcterms:W3CDTF">2026-04-22T03:47:59Z</dcterms:modified>
</cp:coreProperties>
</file>