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6" r:id="rId1"/>
  </p:sldMasterIdLst>
  <p:notesMasterIdLst>
    <p:notesMasterId r:id="rId57"/>
  </p:notesMasterIdLst>
  <p:handoutMasterIdLst>
    <p:handoutMasterId r:id="rId58"/>
  </p:handoutMasterIdLst>
  <p:sldIdLst>
    <p:sldId id="620" r:id="rId2"/>
    <p:sldId id="1182" r:id="rId3"/>
    <p:sldId id="939" r:id="rId4"/>
    <p:sldId id="1205" r:id="rId5"/>
    <p:sldId id="1195" r:id="rId6"/>
    <p:sldId id="1207" r:id="rId7"/>
    <p:sldId id="1179" r:id="rId8"/>
    <p:sldId id="1181" r:id="rId9"/>
    <p:sldId id="1103" r:id="rId10"/>
    <p:sldId id="1105" r:id="rId11"/>
    <p:sldId id="1106" r:id="rId12"/>
    <p:sldId id="1118" r:id="rId13"/>
    <p:sldId id="1119" r:id="rId14"/>
    <p:sldId id="1194" r:id="rId15"/>
    <p:sldId id="1137" r:id="rId16"/>
    <p:sldId id="1136" r:id="rId17"/>
    <p:sldId id="1122" r:id="rId18"/>
    <p:sldId id="1121" r:id="rId19"/>
    <p:sldId id="1148" r:id="rId20"/>
    <p:sldId id="1150" r:id="rId21"/>
    <p:sldId id="1152" r:id="rId22"/>
    <p:sldId id="1154" r:id="rId23"/>
    <p:sldId id="1159" r:id="rId24"/>
    <p:sldId id="1160" r:id="rId25"/>
    <p:sldId id="1167" r:id="rId26"/>
    <p:sldId id="1168" r:id="rId27"/>
    <p:sldId id="1161" r:id="rId28"/>
    <p:sldId id="1133" r:id="rId29"/>
    <p:sldId id="1140" r:id="rId30"/>
    <p:sldId id="1163" r:id="rId31"/>
    <p:sldId id="1164" r:id="rId32"/>
    <p:sldId id="1165" r:id="rId33"/>
    <p:sldId id="1166" r:id="rId34"/>
    <p:sldId id="1183" r:id="rId35"/>
    <p:sldId id="1107" r:id="rId36"/>
    <p:sldId id="1186" r:id="rId37"/>
    <p:sldId id="1209" r:id="rId38"/>
    <p:sldId id="1211" r:id="rId39"/>
    <p:sldId id="1109" r:id="rId40"/>
    <p:sldId id="1188" r:id="rId41"/>
    <p:sldId id="1110" r:id="rId42"/>
    <p:sldId id="1191" r:id="rId43"/>
    <p:sldId id="1198" r:id="rId44"/>
    <p:sldId id="1199" r:id="rId45"/>
    <p:sldId id="1200" r:id="rId46"/>
    <p:sldId id="1192" r:id="rId47"/>
    <p:sldId id="1197" r:id="rId48"/>
    <p:sldId id="1111" r:id="rId49"/>
    <p:sldId id="1196" r:id="rId50"/>
    <p:sldId id="1201" r:id="rId51"/>
    <p:sldId id="1112" r:id="rId52"/>
    <p:sldId id="1202" r:id="rId53"/>
    <p:sldId id="1204" r:id="rId54"/>
    <p:sldId id="1104" r:id="rId55"/>
    <p:sldId id="1203" r:id="rId56"/>
  </p:sldIdLst>
  <p:sldSz cx="9144000" cy="6858000" type="screen4x3"/>
  <p:notesSz cx="6858000" cy="9144000"/>
  <p:defaultTextStyle>
    <a:defPPr>
      <a:defRPr lang="ru-RU"/>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me"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4214C"/>
    <a:srgbClr val="FCF7DC"/>
    <a:srgbClr val="CCFFFF"/>
    <a:srgbClr val="F3E489"/>
    <a:srgbClr val="FC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397" autoAdjust="0"/>
  </p:normalViewPr>
  <p:slideViewPr>
    <p:cSldViewPr>
      <p:cViewPr>
        <p:scale>
          <a:sx n="90" d="100"/>
          <a:sy n="90" d="100"/>
        </p:scale>
        <p:origin x="-2244" y="-564"/>
      </p:cViewPr>
      <p:guideLst>
        <p:guide orient="horz" pos="2160"/>
        <p:guide pos="2880"/>
      </p:guideLst>
    </p:cSldViewPr>
  </p:slideViewPr>
  <p:outlineViewPr>
    <p:cViewPr>
      <p:scale>
        <a:sx n="33" d="100"/>
        <a:sy n="33" d="100"/>
      </p:scale>
      <p:origin x="0" y="184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ru-RU"/>
              <a:t>Введение в Еврокод 1990</a:t>
            </a: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D157C4F-43B5-4391-864E-799310D2CDB9}" type="datetimeFigureOut">
              <a:rPr lang="ru-RU"/>
              <a:pPr>
                <a:defRPr/>
              </a:pPr>
              <a:t>19.04.2026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6675E10-CAC1-43CC-92D8-F4C4CFCF5111}" type="slidenum">
              <a:rPr lang="ru-RU"/>
              <a:pPr>
                <a:defRPr/>
              </a:pPr>
              <a:t>‹#›</a:t>
            </a:fld>
            <a:endParaRPr lang="ru-RU"/>
          </a:p>
        </p:txBody>
      </p:sp>
    </p:spTree>
    <p:extLst>
      <p:ext uri="{BB962C8B-B14F-4D97-AF65-F5344CB8AC3E}">
        <p14:creationId xmlns:p14="http://schemas.microsoft.com/office/powerpoint/2010/main" val="32991285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ru-RU"/>
              <a:t>Введение в Еврокод 1990</a:t>
            </a: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0CF4BCC-9972-4ABC-930F-6FBD376357EE}" type="datetimeFigureOut">
              <a:rPr lang="ru-RU"/>
              <a:pPr>
                <a:defRPr/>
              </a:pPr>
              <a:t>19.04.2026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3F3A1A7-D88B-48DD-808C-0720606DE877}" type="slidenum">
              <a:rPr lang="ru-RU"/>
              <a:pPr>
                <a:defRPr/>
              </a:pPr>
              <a:t>‹#›</a:t>
            </a:fld>
            <a:endParaRPr lang="ru-RU"/>
          </a:p>
        </p:txBody>
      </p:sp>
    </p:spTree>
    <p:extLst>
      <p:ext uri="{BB962C8B-B14F-4D97-AF65-F5344CB8AC3E}">
        <p14:creationId xmlns:p14="http://schemas.microsoft.com/office/powerpoint/2010/main" val="363180012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CCCC5291-6497-474F-B7D7-2BA47FDA6BB4}" type="datetime4">
              <a:rPr lang="ru-RU" smtClean="0"/>
              <a:pPr>
                <a:defRPr/>
              </a:pPr>
              <a:t>19 апреля 2026 г.</a:t>
            </a:fld>
            <a:endParaRPr lang="ru-RU" dirty="0"/>
          </a:p>
        </p:txBody>
      </p:sp>
      <p:sp>
        <p:nvSpPr>
          <p:cNvPr id="5" name="Нижний колонтитул 4"/>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6" name="Номер слайда 5"/>
          <p:cNvSpPr>
            <a:spLocks noGrp="1"/>
          </p:cNvSpPr>
          <p:nvPr>
            <p:ph type="sldNum" sz="quarter" idx="12"/>
          </p:nvPr>
        </p:nvSpPr>
        <p:spPr/>
        <p:txBody>
          <a:bodyPr/>
          <a:lstStyle/>
          <a:p>
            <a:pPr>
              <a:defRPr/>
            </a:pPr>
            <a:fld id="{8BF78817-0EB9-4531-B369-BF14AFBFAE4A}" type="slidenum">
              <a:rPr lang="ru-RU" smtClean="0"/>
              <a:pPr>
                <a:defRPr/>
              </a:pPr>
              <a:t>‹#›</a:t>
            </a:fld>
            <a:endParaRPr lang="ru-RU" dirty="0"/>
          </a:p>
        </p:txBody>
      </p:sp>
    </p:spTree>
    <p:extLst>
      <p:ext uri="{BB962C8B-B14F-4D97-AF65-F5344CB8AC3E}">
        <p14:creationId xmlns:p14="http://schemas.microsoft.com/office/powerpoint/2010/main" val="135397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B81E6F20-AC50-4435-A085-81A14A391D4A}" type="datetime4">
              <a:rPr lang="ru-RU" smtClean="0"/>
              <a:pPr>
                <a:defRPr/>
              </a:pPr>
              <a:t>19 апреля 2026 г.</a:t>
            </a:fld>
            <a:endParaRPr lang="ru-RU" dirty="0"/>
          </a:p>
        </p:txBody>
      </p:sp>
      <p:sp>
        <p:nvSpPr>
          <p:cNvPr id="5" name="Нижний колонтитул 4"/>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6" name="Номер слайда 5"/>
          <p:cNvSpPr>
            <a:spLocks noGrp="1"/>
          </p:cNvSpPr>
          <p:nvPr>
            <p:ph type="sldNum" sz="quarter" idx="12"/>
          </p:nvPr>
        </p:nvSpPr>
        <p:spPr/>
        <p:txBody>
          <a:bodyPr/>
          <a:lstStyle/>
          <a:p>
            <a:pPr>
              <a:defRPr/>
            </a:pPr>
            <a:fld id="{61FF5353-116C-4FE2-BE9F-0A3553D9A37D}" type="slidenum">
              <a:rPr lang="ru-RU" smtClean="0"/>
              <a:pPr>
                <a:defRPr/>
              </a:pPr>
              <a:t>‹#›</a:t>
            </a:fld>
            <a:endParaRPr lang="ru-RU" dirty="0"/>
          </a:p>
        </p:txBody>
      </p:sp>
    </p:spTree>
    <p:extLst>
      <p:ext uri="{BB962C8B-B14F-4D97-AF65-F5344CB8AC3E}">
        <p14:creationId xmlns:p14="http://schemas.microsoft.com/office/powerpoint/2010/main" val="118126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CE60DB4B-682D-4E9C-B0F1-6D7897E5E20C}" type="datetime4">
              <a:rPr lang="ru-RU" smtClean="0"/>
              <a:pPr>
                <a:defRPr/>
              </a:pPr>
              <a:t>19 апреля 2026 г.</a:t>
            </a:fld>
            <a:endParaRPr lang="ru-RU" dirty="0"/>
          </a:p>
        </p:txBody>
      </p:sp>
      <p:sp>
        <p:nvSpPr>
          <p:cNvPr id="5" name="Нижний колонтитул 4"/>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6" name="Номер слайда 5"/>
          <p:cNvSpPr>
            <a:spLocks noGrp="1"/>
          </p:cNvSpPr>
          <p:nvPr>
            <p:ph type="sldNum" sz="quarter" idx="12"/>
          </p:nvPr>
        </p:nvSpPr>
        <p:spPr/>
        <p:txBody>
          <a:bodyPr/>
          <a:lstStyle/>
          <a:p>
            <a:pPr>
              <a:defRPr/>
            </a:pPr>
            <a:fld id="{73F3B913-A0E1-4C0C-B6D1-95B5399A903C}" type="slidenum">
              <a:rPr lang="ru-RU" smtClean="0"/>
              <a:pPr>
                <a:defRPr/>
              </a:pPr>
              <a:t>‹#›</a:t>
            </a:fld>
            <a:endParaRPr lang="ru-RU" dirty="0"/>
          </a:p>
        </p:txBody>
      </p:sp>
    </p:spTree>
    <p:extLst>
      <p:ext uri="{BB962C8B-B14F-4D97-AF65-F5344CB8AC3E}">
        <p14:creationId xmlns:p14="http://schemas.microsoft.com/office/powerpoint/2010/main" val="215855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A145C04C-1305-46CF-8902-8548B05E2152}" type="datetime4">
              <a:rPr lang="ru-RU" smtClean="0"/>
              <a:pPr>
                <a:defRPr/>
              </a:pPr>
              <a:t>19 апреля 2026 г.</a:t>
            </a:fld>
            <a:endParaRPr lang="ru-RU" dirty="0"/>
          </a:p>
        </p:txBody>
      </p:sp>
      <p:sp>
        <p:nvSpPr>
          <p:cNvPr id="5" name="Нижний колонтитул 4"/>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6" name="Номер слайда 5"/>
          <p:cNvSpPr>
            <a:spLocks noGrp="1"/>
          </p:cNvSpPr>
          <p:nvPr>
            <p:ph type="sldNum" sz="quarter" idx="12"/>
          </p:nvPr>
        </p:nvSpPr>
        <p:spPr/>
        <p:txBody>
          <a:bodyPr/>
          <a:lstStyle/>
          <a:p>
            <a:pPr>
              <a:defRPr/>
            </a:pPr>
            <a:fld id="{04313407-18D5-4993-8101-583CC291A260}" type="slidenum">
              <a:rPr lang="ru-RU" smtClean="0"/>
              <a:pPr>
                <a:defRPr/>
              </a:pPr>
              <a:t>‹#›</a:t>
            </a:fld>
            <a:endParaRPr lang="ru-RU" dirty="0"/>
          </a:p>
        </p:txBody>
      </p:sp>
    </p:spTree>
    <p:extLst>
      <p:ext uri="{BB962C8B-B14F-4D97-AF65-F5344CB8AC3E}">
        <p14:creationId xmlns:p14="http://schemas.microsoft.com/office/powerpoint/2010/main" val="289851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BEC01D19-8DC3-4271-8BAF-B58EF3DA53AC}" type="datetime4">
              <a:rPr lang="ru-RU" smtClean="0"/>
              <a:pPr>
                <a:defRPr/>
              </a:pPr>
              <a:t>19 апреля 2026 г.</a:t>
            </a:fld>
            <a:endParaRPr lang="ru-RU" dirty="0"/>
          </a:p>
        </p:txBody>
      </p:sp>
      <p:sp>
        <p:nvSpPr>
          <p:cNvPr id="5" name="Нижний колонтитул 4"/>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6" name="Номер слайда 5"/>
          <p:cNvSpPr>
            <a:spLocks noGrp="1"/>
          </p:cNvSpPr>
          <p:nvPr>
            <p:ph type="sldNum" sz="quarter" idx="12"/>
          </p:nvPr>
        </p:nvSpPr>
        <p:spPr/>
        <p:txBody>
          <a:bodyPr/>
          <a:lstStyle/>
          <a:p>
            <a:pPr>
              <a:defRPr/>
            </a:pPr>
            <a:fld id="{3804E996-AF57-40D5-837E-391457BC5C73}" type="slidenum">
              <a:rPr lang="ru-RU" smtClean="0"/>
              <a:pPr>
                <a:defRPr/>
              </a:pPr>
              <a:t>‹#›</a:t>
            </a:fld>
            <a:endParaRPr lang="ru-RU" dirty="0"/>
          </a:p>
        </p:txBody>
      </p:sp>
    </p:spTree>
    <p:extLst>
      <p:ext uri="{BB962C8B-B14F-4D97-AF65-F5344CB8AC3E}">
        <p14:creationId xmlns:p14="http://schemas.microsoft.com/office/powerpoint/2010/main" val="105894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040F94C6-95B7-41C6-B224-BF7B47AAC44D}" type="datetime4">
              <a:rPr lang="ru-RU" smtClean="0"/>
              <a:pPr>
                <a:defRPr/>
              </a:pPr>
              <a:t>19 апреля 2026 г.</a:t>
            </a:fld>
            <a:endParaRPr lang="ru-RU" dirty="0"/>
          </a:p>
        </p:txBody>
      </p:sp>
      <p:sp>
        <p:nvSpPr>
          <p:cNvPr id="6" name="Нижний колонтитул 5"/>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7" name="Номер слайда 6"/>
          <p:cNvSpPr>
            <a:spLocks noGrp="1"/>
          </p:cNvSpPr>
          <p:nvPr>
            <p:ph type="sldNum" sz="quarter" idx="12"/>
          </p:nvPr>
        </p:nvSpPr>
        <p:spPr/>
        <p:txBody>
          <a:bodyPr/>
          <a:lstStyle/>
          <a:p>
            <a:pPr>
              <a:defRPr/>
            </a:pPr>
            <a:fld id="{806D3E74-7C5E-44FA-A7B6-4AF3F2B0CA94}" type="slidenum">
              <a:rPr lang="ru-RU" smtClean="0"/>
              <a:pPr>
                <a:defRPr/>
              </a:pPr>
              <a:t>‹#›</a:t>
            </a:fld>
            <a:endParaRPr lang="ru-RU" dirty="0"/>
          </a:p>
        </p:txBody>
      </p:sp>
    </p:spTree>
    <p:extLst>
      <p:ext uri="{BB962C8B-B14F-4D97-AF65-F5344CB8AC3E}">
        <p14:creationId xmlns:p14="http://schemas.microsoft.com/office/powerpoint/2010/main" val="255965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A9096272-A12F-4505-A8FF-CA7A6960FD92}" type="datetime4">
              <a:rPr lang="ru-RU" smtClean="0"/>
              <a:pPr>
                <a:defRPr/>
              </a:pPr>
              <a:t>19 апреля 2026 г.</a:t>
            </a:fld>
            <a:endParaRPr lang="ru-RU" dirty="0"/>
          </a:p>
        </p:txBody>
      </p:sp>
      <p:sp>
        <p:nvSpPr>
          <p:cNvPr id="8" name="Нижний колонтитул 7"/>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9" name="Номер слайда 8"/>
          <p:cNvSpPr>
            <a:spLocks noGrp="1"/>
          </p:cNvSpPr>
          <p:nvPr>
            <p:ph type="sldNum" sz="quarter" idx="12"/>
          </p:nvPr>
        </p:nvSpPr>
        <p:spPr/>
        <p:txBody>
          <a:bodyPr/>
          <a:lstStyle/>
          <a:p>
            <a:pPr>
              <a:defRPr/>
            </a:pPr>
            <a:fld id="{2AB75151-FF44-409D-B52E-5078A796ED68}" type="slidenum">
              <a:rPr lang="ru-RU" smtClean="0"/>
              <a:pPr>
                <a:defRPr/>
              </a:pPr>
              <a:t>‹#›</a:t>
            </a:fld>
            <a:endParaRPr lang="ru-RU" dirty="0"/>
          </a:p>
        </p:txBody>
      </p:sp>
    </p:spTree>
    <p:extLst>
      <p:ext uri="{BB962C8B-B14F-4D97-AF65-F5344CB8AC3E}">
        <p14:creationId xmlns:p14="http://schemas.microsoft.com/office/powerpoint/2010/main" val="655001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3E6E7388-17C0-4126-8B2F-DDAAF5AFF648}" type="datetime4">
              <a:rPr lang="ru-RU" smtClean="0"/>
              <a:pPr>
                <a:defRPr/>
              </a:pPr>
              <a:t>19 апреля 2026 г.</a:t>
            </a:fld>
            <a:endParaRPr lang="ru-RU"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8ADD4F49-4C7D-42EA-9330-640902653FB5}" type="slidenum">
              <a:rPr lang="ru-RU" smtClean="0"/>
              <a:pPr>
                <a:defRPr/>
              </a:pPr>
              <a:t>‹#›</a:t>
            </a:fld>
            <a:endParaRPr lang="ru-RU" dirty="0"/>
          </a:p>
        </p:txBody>
      </p:sp>
    </p:spTree>
    <p:extLst>
      <p:ext uri="{BB962C8B-B14F-4D97-AF65-F5344CB8AC3E}">
        <p14:creationId xmlns:p14="http://schemas.microsoft.com/office/powerpoint/2010/main" val="2207701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568845AF-5061-45C1-84CD-8A1CD5262553}" type="datetime4">
              <a:rPr lang="ru-RU" smtClean="0"/>
              <a:pPr>
                <a:defRPr/>
              </a:pPr>
              <a:t>19 апреля 2026 г.</a:t>
            </a:fld>
            <a:endParaRPr lang="ru-RU" dirty="0"/>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1B5DA6E5-B97A-43B9-9495-8B9F92EEEEC7}" type="slidenum">
              <a:rPr lang="ru-RU" smtClean="0"/>
              <a:pPr>
                <a:defRPr/>
              </a:pPr>
              <a:t>‹#›</a:t>
            </a:fld>
            <a:endParaRPr lang="ru-RU" dirty="0"/>
          </a:p>
        </p:txBody>
      </p:sp>
    </p:spTree>
    <p:extLst>
      <p:ext uri="{BB962C8B-B14F-4D97-AF65-F5344CB8AC3E}">
        <p14:creationId xmlns:p14="http://schemas.microsoft.com/office/powerpoint/2010/main" val="376962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633B84A7-31EF-40C0-BAF9-A56555ADBF39}" type="datetime4">
              <a:rPr lang="ru-RU" smtClean="0"/>
              <a:pPr>
                <a:defRPr/>
              </a:pPr>
              <a:t>19 апреля 2026 г.</a:t>
            </a:fld>
            <a:endParaRPr lang="ru-RU" dirty="0"/>
          </a:p>
        </p:txBody>
      </p:sp>
      <p:sp>
        <p:nvSpPr>
          <p:cNvPr id="6" name="Нижний колонтитул 5"/>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7" name="Номер слайда 6"/>
          <p:cNvSpPr>
            <a:spLocks noGrp="1"/>
          </p:cNvSpPr>
          <p:nvPr>
            <p:ph type="sldNum" sz="quarter" idx="12"/>
          </p:nvPr>
        </p:nvSpPr>
        <p:spPr/>
        <p:txBody>
          <a:bodyPr/>
          <a:lstStyle/>
          <a:p>
            <a:pPr>
              <a:defRPr/>
            </a:pPr>
            <a:fld id="{4CC4CC47-0538-4E7E-A917-62DFA6D8F522}" type="slidenum">
              <a:rPr lang="ru-RU" smtClean="0"/>
              <a:pPr>
                <a:defRPr/>
              </a:pPr>
              <a:t>‹#›</a:t>
            </a:fld>
            <a:endParaRPr lang="ru-RU" dirty="0"/>
          </a:p>
        </p:txBody>
      </p:sp>
    </p:spTree>
    <p:extLst>
      <p:ext uri="{BB962C8B-B14F-4D97-AF65-F5344CB8AC3E}">
        <p14:creationId xmlns:p14="http://schemas.microsoft.com/office/powerpoint/2010/main" val="110328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4A56032D-54F3-408B-97A3-240A8F247AB0}" type="datetime4">
              <a:rPr lang="ru-RU" smtClean="0"/>
              <a:pPr>
                <a:defRPr/>
              </a:pPr>
              <a:t>19 апреля 2026 г.</a:t>
            </a:fld>
            <a:endParaRPr lang="ru-RU" dirty="0"/>
          </a:p>
        </p:txBody>
      </p:sp>
      <p:sp>
        <p:nvSpPr>
          <p:cNvPr id="6" name="Нижний колонтитул 5"/>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7" name="Номер слайда 6"/>
          <p:cNvSpPr>
            <a:spLocks noGrp="1"/>
          </p:cNvSpPr>
          <p:nvPr>
            <p:ph type="sldNum" sz="quarter" idx="12"/>
          </p:nvPr>
        </p:nvSpPr>
        <p:spPr/>
        <p:txBody>
          <a:bodyPr/>
          <a:lstStyle/>
          <a:p>
            <a:pPr>
              <a:defRPr/>
            </a:pPr>
            <a:fld id="{0114FB4E-C97D-4254-8180-A240E5B369AF}" type="slidenum">
              <a:rPr lang="ru-RU" smtClean="0"/>
              <a:pPr>
                <a:defRPr/>
              </a:pPr>
              <a:t>‹#›</a:t>
            </a:fld>
            <a:endParaRPr lang="ru-RU" dirty="0"/>
          </a:p>
        </p:txBody>
      </p:sp>
    </p:spTree>
    <p:extLst>
      <p:ext uri="{BB962C8B-B14F-4D97-AF65-F5344CB8AC3E}">
        <p14:creationId xmlns:p14="http://schemas.microsoft.com/office/powerpoint/2010/main" val="270800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0B22F62-0D79-43D8-944C-86073B314EE9}" type="datetime4">
              <a:rPr lang="ru-RU" smtClean="0"/>
              <a:pPr>
                <a:defRPr/>
              </a:pPr>
              <a:t>19 апреля 2026 г.</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ru-RU" smtClean="0"/>
              <a:t>Обследование строительных конструкций зданий и сооружений</a:t>
            </a: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7FF4AD8-CF48-4B7B-97F2-770A86AE3102}" type="slidenum">
              <a:rPr lang="ru-RU" smtClean="0"/>
              <a:pPr>
                <a:defRPr/>
              </a:pPr>
              <a:t>‹#›</a:t>
            </a:fld>
            <a:endParaRPr lang="ru-RU" dirty="0"/>
          </a:p>
        </p:txBody>
      </p:sp>
    </p:spTree>
    <p:extLst>
      <p:ext uri="{BB962C8B-B14F-4D97-AF65-F5344CB8AC3E}">
        <p14:creationId xmlns:p14="http://schemas.microsoft.com/office/powerpoint/2010/main" val="399114986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395536" y="1196752"/>
            <a:ext cx="8229600" cy="5256584"/>
          </a:xfrm>
        </p:spPr>
        <p:txBody>
          <a:bodyPr>
            <a:normAutofit/>
          </a:bodyPr>
          <a:lstStyle/>
          <a:p>
            <a:r>
              <a:rPr lang="ru-RU" sz="4800" b="1" dirty="0" err="1" smtClean="0"/>
              <a:t>Всесибирская</a:t>
            </a:r>
            <a:r>
              <a:rPr lang="ru-RU" sz="4800" b="1" dirty="0" smtClean="0"/>
              <a:t> научно-практическая конференция</a:t>
            </a:r>
            <a:r>
              <a:rPr lang="ru-RU" sz="4800" b="1" dirty="0" smtClean="0">
                <a:solidFill>
                  <a:srgbClr val="00B0F0"/>
                </a:solidFill>
              </a:rPr>
              <a:t/>
            </a:r>
            <a:br>
              <a:rPr lang="ru-RU" sz="4800" b="1" dirty="0" smtClean="0">
                <a:solidFill>
                  <a:srgbClr val="00B0F0"/>
                </a:solidFill>
              </a:rPr>
            </a:br>
            <a:r>
              <a:rPr lang="ru-RU" sz="4800" b="1" dirty="0" smtClean="0">
                <a:solidFill>
                  <a:srgbClr val="00B0F0"/>
                </a:solidFill>
              </a:rPr>
              <a:t>«СТРОИТЕЛЬСТВО: СЕЙСМИКА, АРХИТЕКТУРА И ОБСЛЕДОВАНИЕ КОНСТРУКЦИЙ» </a:t>
            </a:r>
            <a:br>
              <a:rPr lang="ru-RU" sz="4800" b="1" dirty="0" smtClean="0">
                <a:solidFill>
                  <a:srgbClr val="00B0F0"/>
                </a:solidFill>
              </a:rPr>
            </a:br>
            <a:endParaRPr lang="ru-RU" sz="4800" b="1" dirty="0">
              <a:solidFill>
                <a:srgbClr val="00B0F0"/>
              </a:solidFill>
            </a:endParaRPr>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1</a:t>
            </a:fld>
            <a:endParaRPr lang="ru-RU" dirty="0"/>
          </a:p>
        </p:txBody>
      </p:sp>
    </p:spTree>
    <p:extLst>
      <p:ext uri="{BB962C8B-B14F-4D97-AF65-F5344CB8AC3E}">
        <p14:creationId xmlns:p14="http://schemas.microsoft.com/office/powerpoint/2010/main" val="4148906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1. Ио – спутник Юпитера</a:t>
            </a:r>
            <a:endParaRPr lang="ru-RU" sz="36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10</a:t>
            </a:fld>
            <a:endParaRPr lang="ru-RU" dirty="0"/>
          </a:p>
        </p:txBody>
      </p:sp>
      <p:pic>
        <p:nvPicPr>
          <p:cNvPr id="6" name="Объект 5" descr="https://avatars.mds.yandex.net/i?id=77d40ad76ce55fa90f57ac96b3d11774feb70535-5340195-images-thumbs&amp;n=13"/>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899592" y="1484784"/>
            <a:ext cx="7632848" cy="4752504"/>
          </a:xfrm>
          <a:prstGeom prst="rect">
            <a:avLst/>
          </a:prstGeom>
          <a:noFill/>
          <a:ln>
            <a:noFill/>
          </a:ln>
        </p:spPr>
      </p:pic>
    </p:spTree>
    <p:extLst>
      <p:ext uri="{BB962C8B-B14F-4D97-AF65-F5344CB8AC3E}">
        <p14:creationId xmlns:p14="http://schemas.microsoft.com/office/powerpoint/2010/main" val="2347421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6106690"/>
          </a:xfrm>
        </p:spPr>
        <p:txBody>
          <a:bodyPr>
            <a:normAutofit/>
          </a:bodyPr>
          <a:lstStyle/>
          <a:p>
            <a:pPr algn="l"/>
            <a:r>
              <a:rPr lang="ru-RU" sz="2800" b="1" dirty="0"/>
              <a:t>В </a:t>
            </a:r>
            <a:r>
              <a:rPr lang="ru-RU" sz="2800" b="1" dirty="0" smtClean="0"/>
              <a:t>Солнечной системе</a:t>
            </a:r>
            <a:r>
              <a:rPr lang="ru-RU" sz="2800" b="1" dirty="0"/>
              <a:t> наибольшей вулканической активностью обладает </a:t>
            </a:r>
            <a:r>
              <a:rPr lang="ru-RU" sz="2800" b="1" dirty="0" smtClean="0"/>
              <a:t>спутник Юпитера Ио, имеющий около </a:t>
            </a:r>
            <a:r>
              <a:rPr lang="ru-RU" sz="2800" b="1" dirty="0"/>
              <a:t>400 вулканов, из которых  около 150 </a:t>
            </a:r>
            <a:r>
              <a:rPr lang="ru-RU" sz="2800" b="1" dirty="0" smtClean="0"/>
              <a:t>активны. </a:t>
            </a:r>
            <a:r>
              <a:rPr lang="ru-RU" sz="2800" b="1" dirty="0"/>
              <a:t>Циклические приливы в </a:t>
            </a:r>
            <a:r>
              <a:rPr lang="ru-RU" sz="2800" b="1" dirty="0" smtClean="0"/>
              <a:t>водоемах(?)  </a:t>
            </a:r>
            <a:r>
              <a:rPr lang="ru-RU" sz="2800" b="1" dirty="0"/>
              <a:t>из расплавленной серы (температура плавления серы составляет 113-120°C)  вызывают снижение прочности сернистых пород (прочность серы на растяжение  низкая и составляет </a:t>
            </a:r>
            <a:r>
              <a:rPr lang="ru-RU" sz="2800" b="1" dirty="0" smtClean="0"/>
              <a:t>около 1,1 Мпа)</a:t>
            </a:r>
            <a:r>
              <a:rPr lang="ru-RU" sz="2800" b="1" dirty="0"/>
              <a:t> </a:t>
            </a:r>
            <a:r>
              <a:rPr lang="ru-RU" sz="2800" b="1" dirty="0" smtClean="0"/>
              <a:t> </a:t>
            </a:r>
            <a:r>
              <a:rPr lang="ru-RU" sz="2800" b="1" dirty="0"/>
              <a:t>на суше и, как следствие, образование трещин в породах. По образовавшимся трещинам в породах расплавленная лава поднимается на </a:t>
            </a:r>
            <a:r>
              <a:rPr lang="ru-RU" sz="2800" b="1" dirty="0" smtClean="0"/>
              <a:t>поверхность, формируя вулканы и </a:t>
            </a:r>
            <a:r>
              <a:rPr lang="ru-RU" sz="2800" b="1" dirty="0"/>
              <a:t>образуя огромные лавовые потоки. </a:t>
            </a:r>
            <a:r>
              <a:rPr lang="ru-RU" sz="2800" b="1" dirty="0" smtClean="0"/>
              <a:t>Имеются тектонические разломы.</a:t>
            </a:r>
            <a:endParaRPr lang="ru-RU" sz="2800" b="1" dirty="0"/>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11</a:t>
            </a:fld>
            <a:endParaRPr lang="ru-RU" dirty="0"/>
          </a:p>
        </p:txBody>
      </p:sp>
    </p:spTree>
    <p:extLst>
      <p:ext uri="{BB962C8B-B14F-4D97-AF65-F5344CB8AC3E}">
        <p14:creationId xmlns:p14="http://schemas.microsoft.com/office/powerpoint/2010/main" val="917687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dirty="0" smtClean="0"/>
              <a:t>2. Карта </a:t>
            </a:r>
            <a:r>
              <a:rPr lang="ru-RU" sz="3200" b="1" dirty="0"/>
              <a:t>с наиболее известными </a:t>
            </a:r>
            <a:r>
              <a:rPr lang="ru-RU" sz="3200" b="1" dirty="0" smtClean="0"/>
              <a:t>разрушенными «античными</a:t>
            </a:r>
            <a:r>
              <a:rPr lang="ru-RU" sz="3200" b="1" dirty="0"/>
              <a:t>» городами Турции</a:t>
            </a:r>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12</a:t>
            </a:fld>
            <a:endParaRPr lang="ru-RU" dirty="0"/>
          </a:p>
        </p:txBody>
      </p:sp>
      <p:pic>
        <p:nvPicPr>
          <p:cNvPr id="6" name="Picture 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7560840" cy="4968552"/>
          </a:xfrm>
          <a:prstGeom prst="rect">
            <a:avLst/>
          </a:prstGeom>
          <a:noFill/>
          <a:ln>
            <a:noFill/>
          </a:ln>
          <a:effectLst/>
          <a:extLst/>
        </p:spPr>
      </p:pic>
    </p:spTree>
    <p:extLst>
      <p:ext uri="{BB962C8B-B14F-4D97-AF65-F5344CB8AC3E}">
        <p14:creationId xmlns:p14="http://schemas.microsoft.com/office/powerpoint/2010/main" val="2232285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229600" cy="72008"/>
          </a:xfrm>
        </p:spPr>
        <p:txBody>
          <a:bodyPr>
            <a:noAutofit/>
          </a:bodyPr>
          <a:lstStyle/>
          <a:p>
            <a:r>
              <a:rPr lang="ru-RU" sz="3200" b="1" dirty="0"/>
              <a:t>«Античный» город </a:t>
            </a:r>
            <a:r>
              <a:rPr lang="ru-RU" sz="3200" b="1" dirty="0" err="1"/>
              <a:t>Сагалассос</a:t>
            </a:r>
            <a:r>
              <a:rPr lang="ru-RU" sz="3200" b="1" dirty="0"/>
              <a:t> </a:t>
            </a:r>
            <a:r>
              <a:rPr lang="ru-RU" sz="3200" b="1" dirty="0" smtClean="0"/>
              <a:t>(высота </a:t>
            </a:r>
            <a:r>
              <a:rPr lang="ru-RU" sz="3200" b="1" dirty="0"/>
              <a:t>1400-1600 </a:t>
            </a:r>
            <a:r>
              <a:rPr lang="ru-RU" sz="3200" b="1" dirty="0" smtClean="0"/>
              <a:t>м </a:t>
            </a:r>
            <a:r>
              <a:rPr lang="ru-RU" sz="3200" b="1" dirty="0"/>
              <a:t>над уровнем </a:t>
            </a:r>
            <a:r>
              <a:rPr lang="ru-RU" sz="3200" b="1" dirty="0" smtClean="0"/>
              <a:t>моря).</a:t>
            </a:r>
            <a:r>
              <a:rPr lang="ru-RU" sz="3200" b="1" dirty="0"/>
              <a:t> </a:t>
            </a:r>
            <a:r>
              <a:rPr lang="ru-RU" sz="3200" b="1" dirty="0" smtClean="0"/>
              <a:t>Турция</a:t>
            </a:r>
            <a:r>
              <a:rPr lang="ru-RU" sz="3200" dirty="0"/>
              <a:t/>
            </a:r>
            <a:br>
              <a:rPr lang="ru-RU" sz="3200" dirty="0"/>
            </a:br>
            <a:endParaRPr lang="ru-RU" sz="3200"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13</a:t>
            </a:fld>
            <a:endParaRPr lang="ru-RU" dirty="0"/>
          </a:p>
        </p:txBody>
      </p:sp>
      <p:pic>
        <p:nvPicPr>
          <p:cNvPr id="6" name="Объект 5" descr="https://avatars.mds.yandex.net/i?id=d6fd83561811b69b5cb789ded45a52b84d571b8c9cb2c78c-9867663-images-thumbs&amp;n=1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560840" cy="4828976"/>
          </a:xfrm>
          <a:prstGeom prst="rect">
            <a:avLst/>
          </a:prstGeom>
          <a:noFill/>
          <a:ln>
            <a:noFill/>
          </a:ln>
        </p:spPr>
      </p:pic>
    </p:spTree>
    <p:extLst>
      <p:ext uri="{BB962C8B-B14F-4D97-AF65-F5344CB8AC3E}">
        <p14:creationId xmlns:p14="http://schemas.microsoft.com/office/powerpoint/2010/main" val="1577865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229600" cy="6250706"/>
          </a:xfrm>
        </p:spPr>
        <p:txBody>
          <a:bodyPr/>
          <a:lstStyle/>
          <a:p>
            <a:r>
              <a:rPr lang="ru-RU" b="1" dirty="0" smtClean="0"/>
              <a:t>2. Предлагаемая новая теория причин землетрясений</a:t>
            </a:r>
            <a:endParaRPr lang="ru-RU"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14</a:t>
            </a:fld>
            <a:endParaRPr lang="ru-RU" dirty="0"/>
          </a:p>
        </p:txBody>
      </p:sp>
    </p:spTree>
    <p:extLst>
      <p:ext uri="{BB962C8B-B14F-4D97-AF65-F5344CB8AC3E}">
        <p14:creationId xmlns:p14="http://schemas.microsoft.com/office/powerpoint/2010/main" val="297263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r>
              <a:rPr lang="ru-RU" sz="4000" b="1" dirty="0" smtClean="0"/>
              <a:t>Трещина при </a:t>
            </a:r>
            <a:r>
              <a:rPr lang="ru-RU" sz="4000" b="1" dirty="0"/>
              <a:t>землетрясении в Турции 6 февраля 2023 </a:t>
            </a:r>
            <a:r>
              <a:rPr lang="ru-RU" sz="4000" b="1" dirty="0" smtClean="0"/>
              <a:t>г. </a:t>
            </a:r>
            <a:endParaRPr lang="ru-RU" sz="40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15</a:t>
            </a:fld>
            <a:endParaRPr lang="ru-RU" dirty="0"/>
          </a:p>
        </p:txBody>
      </p:sp>
      <p:pic>
        <p:nvPicPr>
          <p:cNvPr id="6" name="Picture 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844824"/>
            <a:ext cx="7344816" cy="4392488"/>
          </a:xfrm>
          <a:prstGeom prst="rect">
            <a:avLst/>
          </a:prstGeom>
          <a:noFill/>
          <a:ln>
            <a:noFill/>
          </a:ln>
          <a:effectLst/>
          <a:extLst/>
        </p:spPr>
      </p:pic>
    </p:spTree>
    <p:extLst>
      <p:ext uri="{BB962C8B-B14F-4D97-AF65-F5344CB8AC3E}">
        <p14:creationId xmlns:p14="http://schemas.microsoft.com/office/powerpoint/2010/main" val="2689691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t>Трещина </a:t>
            </a:r>
            <a:r>
              <a:rPr lang="ru-RU" sz="3600" b="1" dirty="0"/>
              <a:t>Восточно-Африканского разлома в Эфиопии  </a:t>
            </a:r>
            <a:r>
              <a:rPr lang="ru-RU" sz="3600" b="1" dirty="0" smtClean="0"/>
              <a:t>(2005 г.)</a:t>
            </a:r>
            <a:endParaRPr lang="ru-RU" sz="36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16</a:t>
            </a:fld>
            <a:endParaRPr lang="ru-RU" dirty="0"/>
          </a:p>
        </p:txBody>
      </p:sp>
      <p:pic>
        <p:nvPicPr>
          <p:cNvPr id="6" name="Объект 5" descr="https://avatars.mds.yandex.net/i?id=83b38ec83d91d0cfbb4079ae674f34755dbede2b-8341813-images-thumbs&amp;n=1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700808"/>
            <a:ext cx="7344816" cy="4536504"/>
          </a:xfrm>
          <a:prstGeom prst="rect">
            <a:avLst/>
          </a:prstGeom>
          <a:noFill/>
          <a:ln>
            <a:noFill/>
          </a:ln>
        </p:spPr>
      </p:pic>
    </p:spTree>
    <p:extLst>
      <p:ext uri="{BB962C8B-B14F-4D97-AF65-F5344CB8AC3E}">
        <p14:creationId xmlns:p14="http://schemas.microsoft.com/office/powerpoint/2010/main" val="1013533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a:t>Положение гипоцентров </a:t>
            </a:r>
            <a:r>
              <a:rPr lang="ru-RU" sz="3600" b="1" dirty="0" smtClean="0"/>
              <a:t>(?!) землетрясений</a:t>
            </a:r>
            <a:endParaRPr lang="ru-RU" sz="36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17</a:t>
            </a:fld>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556792"/>
            <a:ext cx="727280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426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156990"/>
          </a:xfrm>
        </p:spPr>
        <p:txBody>
          <a:bodyPr>
            <a:noAutofit/>
          </a:bodyPr>
          <a:lstStyle/>
          <a:p>
            <a:r>
              <a:rPr lang="ru-RU" sz="3600" b="1" dirty="0" smtClean="0"/>
              <a:t>Основы предлагаемой теории причин землетрясений</a:t>
            </a:r>
            <a:endParaRPr lang="ru-RU" sz="3600" b="1" dirty="0"/>
          </a:p>
        </p:txBody>
      </p:sp>
      <p:sp>
        <p:nvSpPr>
          <p:cNvPr id="3" name="Объект 2"/>
          <p:cNvSpPr>
            <a:spLocks noGrp="1"/>
          </p:cNvSpPr>
          <p:nvPr>
            <p:ph idx="1"/>
          </p:nvPr>
        </p:nvSpPr>
        <p:spPr>
          <a:xfrm>
            <a:off x="457200" y="1412776"/>
            <a:ext cx="8229600" cy="5616624"/>
          </a:xfrm>
        </p:spPr>
        <p:txBody>
          <a:bodyPr>
            <a:normAutofit lnSpcReduction="10000"/>
          </a:bodyPr>
          <a:lstStyle/>
          <a:p>
            <a:pPr marL="0" indent="0">
              <a:buNone/>
            </a:pPr>
            <a:r>
              <a:rPr lang="ru-RU" b="1" dirty="0" smtClean="0"/>
              <a:t>При циклических движениях водных масс </a:t>
            </a:r>
            <a:r>
              <a:rPr lang="ru-RU" b="1" dirty="0" smtClean="0">
                <a:solidFill>
                  <a:srgbClr val="00B0F0"/>
                </a:solidFill>
              </a:rPr>
              <a:t>в водоемах (из-за гравитационного воздействия Луны) </a:t>
            </a:r>
            <a:r>
              <a:rPr lang="ru-RU" b="1" dirty="0" smtClean="0"/>
              <a:t>прочность </a:t>
            </a:r>
            <a:r>
              <a:rPr lang="ru-RU" b="1" dirty="0"/>
              <a:t>базальтов и гранитов земной коры </a:t>
            </a:r>
            <a:r>
              <a:rPr lang="ru-RU" b="1" dirty="0" smtClean="0"/>
              <a:t>существенно снижается</a:t>
            </a:r>
            <a:r>
              <a:rPr lang="ru-RU" b="1" dirty="0"/>
              <a:t>. </a:t>
            </a:r>
            <a:r>
              <a:rPr lang="ru-RU" b="1" dirty="0" smtClean="0"/>
              <a:t>В породах образуются микротрещины, перерастающие в  макротрещины, а затем - в </a:t>
            </a:r>
            <a:r>
              <a:rPr lang="ru-RU" b="1" dirty="0"/>
              <a:t>глобальные </a:t>
            </a:r>
            <a:r>
              <a:rPr lang="ru-RU" b="1" dirty="0" smtClean="0"/>
              <a:t>(огромные) трещины. Образования глобальных трещин  на суше, а также в океанах и морях, вызывают землетрясения</a:t>
            </a:r>
            <a:r>
              <a:rPr lang="ru-RU" b="1" dirty="0"/>
              <a:t> </a:t>
            </a:r>
            <a:r>
              <a:rPr lang="ru-RU" b="1" dirty="0" smtClean="0"/>
              <a:t>(и извержения вулканов) и изменения границ  континентов.</a:t>
            </a:r>
            <a:endParaRPr lang="ru-RU" b="1" dirty="0"/>
          </a:p>
          <a:p>
            <a:endParaRPr lang="ru-RU"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18</a:t>
            </a:fld>
            <a:endParaRPr lang="ru-RU" dirty="0"/>
          </a:p>
        </p:txBody>
      </p:sp>
    </p:spTree>
    <p:extLst>
      <p:ext uri="{BB962C8B-B14F-4D97-AF65-F5344CB8AC3E}">
        <p14:creationId xmlns:p14="http://schemas.microsoft.com/office/powerpoint/2010/main" val="1051506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Тектонический разлом Сан-Андреас в Калифорнии</a:t>
            </a:r>
            <a:endParaRPr lang="ru-RU"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19</a:t>
            </a:fld>
            <a:endParaRPr lang="ru-RU" dirty="0"/>
          </a:p>
        </p:txBody>
      </p:sp>
      <p:pic>
        <p:nvPicPr>
          <p:cNvPr id="6" name="Объект 5" descr="https://avatars.mds.yandex.net/i?id=5a264473bda4e7be75f05660f9dd6b6141b1b45c-5282198-images-thumbs&amp;n=1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844824"/>
            <a:ext cx="7344816" cy="4104456"/>
          </a:xfrm>
          <a:prstGeom prst="rect">
            <a:avLst/>
          </a:prstGeom>
          <a:noFill/>
          <a:ln>
            <a:noFill/>
          </a:ln>
        </p:spPr>
      </p:pic>
    </p:spTree>
    <p:extLst>
      <p:ext uri="{BB962C8B-B14F-4D97-AF65-F5344CB8AC3E}">
        <p14:creationId xmlns:p14="http://schemas.microsoft.com/office/powerpoint/2010/main" val="2378232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lstStyle/>
          <a:p>
            <a:r>
              <a:rPr lang="ru-RU" b="1" dirty="0" smtClean="0"/>
              <a:t>ПРОГНОЗИРОВАНИЕ ЗЕМЛЕТРЯСЕНИЙ</a:t>
            </a:r>
            <a:endParaRPr lang="ru-RU" b="1" dirty="0"/>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2</a:t>
            </a:fld>
            <a:endParaRPr lang="ru-RU" dirty="0"/>
          </a:p>
        </p:txBody>
      </p:sp>
    </p:spTree>
    <p:extLst>
      <p:ext uri="{BB962C8B-B14F-4D97-AF65-F5344CB8AC3E}">
        <p14:creationId xmlns:p14="http://schemas.microsoft.com/office/powerpoint/2010/main" val="2019456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Высота приливов в прибрежных зонах континентов</a:t>
            </a:r>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20</a:t>
            </a:fld>
            <a:endParaRPr lang="ru-RU" dirty="0"/>
          </a:p>
        </p:txBody>
      </p:sp>
      <p:pic>
        <p:nvPicPr>
          <p:cNvPr id="6" name="Объект 5" descr="https://avatars.mds.yandex.net/i?id=4a7071b8ccc94957d7bfb74b0a68259136e8c82a-4553678-images-thumbs&amp;n=1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700808"/>
            <a:ext cx="7200800" cy="4536504"/>
          </a:xfrm>
          <a:prstGeom prst="rect">
            <a:avLst/>
          </a:prstGeom>
          <a:noFill/>
          <a:ln>
            <a:noFill/>
          </a:ln>
        </p:spPr>
      </p:pic>
    </p:spTree>
    <p:extLst>
      <p:ext uri="{BB962C8B-B14F-4D97-AF65-F5344CB8AC3E}">
        <p14:creationId xmlns:p14="http://schemas.microsoft.com/office/powerpoint/2010/main" val="2416163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Autofit/>
          </a:bodyPr>
          <a:lstStyle/>
          <a:p>
            <a:r>
              <a:rPr lang="ru-RU" sz="3200" b="1" dirty="0" smtClean="0"/>
              <a:t>Схема нагрузок водной массы океана на территории вблизи разлома Сан-Андреас. </a:t>
            </a:r>
            <a:r>
              <a:rPr lang="ru-RU" sz="3200" b="1" dirty="0" smtClean="0">
                <a:solidFill>
                  <a:srgbClr val="00B050"/>
                </a:solidFill>
              </a:rPr>
              <a:t>Динамическая составляющая от движения водных масс пока не учитывалась</a:t>
            </a:r>
            <a:endParaRPr lang="ru-RU" sz="3200" b="1" dirty="0">
              <a:solidFill>
                <a:srgbClr val="00B050"/>
              </a:solidFill>
            </a:endParaRPr>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21</a:t>
            </a:fld>
            <a:endParaRPr lang="ru-RU"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8190" y="2636912"/>
            <a:ext cx="504761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128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t>Расчетная схема для участка побережья вблизи разлома Сан-Андреас</a:t>
            </a:r>
            <a:endParaRPr lang="ru-RU" sz="36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22</a:t>
            </a:fld>
            <a:endParaRPr lang="ru-RU"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2060848"/>
            <a:ext cx="7272807"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707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Эпюра изгибающих моментов</a:t>
            </a:r>
            <a:r>
              <a:rPr lang="ru-RU" sz="3200" b="1" dirty="0"/>
              <a:t> для участка побережья вблизи разлома Сан-Андреас</a:t>
            </a:r>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23</a:t>
            </a:fld>
            <a:endParaRPr lang="ru-RU"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7" y="2276872"/>
            <a:ext cx="698477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959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Результаты расчетов</a:t>
            </a:r>
            <a:endParaRPr lang="ru-RU" sz="3600" b="1" dirty="0"/>
          </a:p>
        </p:txBody>
      </p:sp>
      <p:sp>
        <p:nvSpPr>
          <p:cNvPr id="3" name="Объект 2"/>
          <p:cNvSpPr>
            <a:spLocks noGrp="1"/>
          </p:cNvSpPr>
          <p:nvPr>
            <p:ph idx="1"/>
          </p:nvPr>
        </p:nvSpPr>
        <p:spPr>
          <a:xfrm>
            <a:off x="457200" y="1340768"/>
            <a:ext cx="8229600" cy="5328592"/>
          </a:xfrm>
        </p:spPr>
        <p:txBody>
          <a:bodyPr>
            <a:normAutofit fontScale="92500"/>
          </a:bodyPr>
          <a:lstStyle/>
          <a:p>
            <a:pPr marL="0" indent="0">
              <a:buNone/>
            </a:pPr>
            <a:r>
              <a:rPr lang="ru-RU" b="1" dirty="0" smtClean="0"/>
              <a:t>В </a:t>
            </a:r>
            <a:r>
              <a:rPr lang="ru-RU" b="1" dirty="0"/>
              <a:t>верхней части континентальной плиты у побережий, возникают растягивающие </a:t>
            </a:r>
            <a:r>
              <a:rPr lang="ru-RU" b="1" dirty="0" smtClean="0"/>
              <a:t>напряжения</a:t>
            </a:r>
            <a:r>
              <a:rPr lang="ru-RU" b="1" dirty="0"/>
              <a:t>.</a:t>
            </a:r>
            <a:r>
              <a:rPr lang="ru-RU" b="1" dirty="0" smtClean="0"/>
              <a:t> Величина </a:t>
            </a:r>
            <a:r>
              <a:rPr lang="ru-RU" b="1" dirty="0"/>
              <a:t>растягивающих </a:t>
            </a:r>
            <a:r>
              <a:rPr lang="ru-RU" b="1" dirty="0" smtClean="0"/>
              <a:t> напряжений 1,3 Мпа (13 кг/см2) существенно </a:t>
            </a:r>
            <a:r>
              <a:rPr lang="ru-RU" b="1" dirty="0"/>
              <a:t>ниже прочности гранита на </a:t>
            </a:r>
            <a:r>
              <a:rPr lang="ru-RU" b="1" dirty="0" smtClean="0"/>
              <a:t>растяжение - 3 </a:t>
            </a:r>
            <a:r>
              <a:rPr lang="ru-RU" b="1" dirty="0"/>
              <a:t>Мпа (30 кг/см2), поэтому </a:t>
            </a:r>
            <a:r>
              <a:rPr lang="ru-RU" b="1" dirty="0" smtClean="0"/>
              <a:t>эти </a:t>
            </a:r>
            <a:r>
              <a:rPr lang="ru-RU" b="1" dirty="0"/>
              <a:t>напряжения не могут вызвать появление трещин в </a:t>
            </a:r>
            <a:r>
              <a:rPr lang="ru-RU" b="1" dirty="0" smtClean="0"/>
              <a:t>граните. </a:t>
            </a:r>
            <a:r>
              <a:rPr lang="ru-RU" b="1" dirty="0"/>
              <a:t>Приливы в океанах  создают сжимающие напряжения в верхней части континентальной плиты. Величина сжимающих напряжений может достигать 18 МПА (180 кг/см2) и более. </a:t>
            </a:r>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24</a:t>
            </a:fld>
            <a:endParaRPr lang="ru-RU" dirty="0"/>
          </a:p>
        </p:txBody>
      </p:sp>
    </p:spTree>
    <p:extLst>
      <p:ext uri="{BB962C8B-B14F-4D97-AF65-F5344CB8AC3E}">
        <p14:creationId xmlns:p14="http://schemas.microsoft.com/office/powerpoint/2010/main" val="1940067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315416"/>
            <a:ext cx="8229600" cy="7416824"/>
          </a:xfrm>
        </p:spPr>
        <p:txBody>
          <a:bodyPr>
            <a:normAutofit/>
          </a:bodyPr>
          <a:lstStyle/>
          <a:p>
            <a:pPr algn="l"/>
            <a:r>
              <a:rPr lang="ru-RU" sz="3200" b="1" dirty="0"/>
              <a:t>В верхней части плиты возникает знакопеременный цикл растягивающих и сжимающих напряжений. При этом величина сжимающих напряжений от приливов является амплитудой </a:t>
            </a:r>
            <a:r>
              <a:rPr lang="ru-RU" sz="3200" b="1" dirty="0" smtClean="0"/>
              <a:t>цикла</a:t>
            </a:r>
            <a:r>
              <a:rPr lang="ru-RU" sz="3200" b="1" dirty="0"/>
              <a:t>. Вследствие усталости гранита первоначально от растягивающих напряжений </a:t>
            </a:r>
            <a:r>
              <a:rPr lang="ru-RU" sz="3200" b="1" dirty="0">
                <a:solidFill>
                  <a:srgbClr val="00B0F0"/>
                </a:solidFill>
              </a:rPr>
              <a:t>образуются вертикальные микротрещины</a:t>
            </a:r>
            <a:r>
              <a:rPr lang="ru-RU" sz="3200" b="1" dirty="0"/>
              <a:t>, которые фиксируются сейсмометрами как </a:t>
            </a:r>
            <a:r>
              <a:rPr lang="ru-RU" sz="3200" b="1" dirty="0">
                <a:solidFill>
                  <a:srgbClr val="00B0F0"/>
                </a:solidFill>
              </a:rPr>
              <a:t>непрерывный сейсмический шум</a:t>
            </a:r>
            <a:r>
              <a:rPr lang="ru-RU" sz="3200" b="1" dirty="0"/>
              <a:t>. </a:t>
            </a:r>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25</a:t>
            </a:fld>
            <a:endParaRPr lang="ru-RU" dirty="0"/>
          </a:p>
        </p:txBody>
      </p:sp>
    </p:spTree>
    <p:extLst>
      <p:ext uri="{BB962C8B-B14F-4D97-AF65-F5344CB8AC3E}">
        <p14:creationId xmlns:p14="http://schemas.microsoft.com/office/powerpoint/2010/main" val="3065336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Autofit/>
          </a:bodyPr>
          <a:lstStyle/>
          <a:p>
            <a:pPr algn="l"/>
            <a:r>
              <a:rPr lang="ru-RU" sz="3200" b="1" dirty="0"/>
              <a:t>При циклическом </a:t>
            </a:r>
            <a:r>
              <a:rPr lang="ru-RU" sz="3200" b="1" dirty="0" err="1"/>
              <a:t>нагружении</a:t>
            </a:r>
            <a:r>
              <a:rPr lang="ru-RU" sz="3200" b="1" dirty="0"/>
              <a:t> вертикальные микротрещины растут, сливаются и </a:t>
            </a:r>
            <a:r>
              <a:rPr lang="ru-RU" sz="3200" b="1" dirty="0">
                <a:solidFill>
                  <a:srgbClr val="00B0F0"/>
                </a:solidFill>
              </a:rPr>
              <a:t>образуют макротрещины</a:t>
            </a:r>
            <a:r>
              <a:rPr lang="ru-RU" sz="3200" b="1" dirty="0"/>
              <a:t>. </a:t>
            </a:r>
            <a:r>
              <a:rPr lang="ru-RU" sz="3200" b="1" dirty="0" smtClean="0"/>
              <a:t>Образование </a:t>
            </a:r>
            <a:r>
              <a:rPr lang="ru-RU" sz="3200" b="1" dirty="0"/>
              <a:t>макротрещин фиксируется сейсмометрами как </a:t>
            </a:r>
            <a:r>
              <a:rPr lang="ru-RU" sz="3200" b="1" dirty="0">
                <a:solidFill>
                  <a:srgbClr val="00B0F0"/>
                </a:solidFill>
              </a:rPr>
              <a:t>слабые землетрясения (тремор</a:t>
            </a:r>
            <a:r>
              <a:rPr lang="ru-RU" sz="3200" b="1" dirty="0" smtClean="0">
                <a:solidFill>
                  <a:srgbClr val="00B0F0"/>
                </a:solidFill>
              </a:rPr>
              <a:t>). </a:t>
            </a:r>
            <a:r>
              <a:rPr lang="ru-RU" sz="3200" b="1" dirty="0" smtClean="0"/>
              <a:t>Слияние </a:t>
            </a:r>
            <a:r>
              <a:rPr lang="ru-RU" sz="3200" b="1" dirty="0"/>
              <a:t>макротрещин </a:t>
            </a:r>
            <a:r>
              <a:rPr lang="ru-RU" sz="3200" b="1" dirty="0" smtClean="0"/>
              <a:t>приводит </a:t>
            </a:r>
            <a:r>
              <a:rPr lang="ru-RU" sz="3200" b="1" dirty="0"/>
              <a:t>к образованию </a:t>
            </a:r>
            <a:r>
              <a:rPr lang="ru-RU" sz="3200" b="1" dirty="0">
                <a:solidFill>
                  <a:srgbClr val="00B0F0"/>
                </a:solidFill>
              </a:rPr>
              <a:t>глобальной </a:t>
            </a:r>
            <a:r>
              <a:rPr lang="ru-RU" sz="3200" b="1" dirty="0" smtClean="0">
                <a:solidFill>
                  <a:srgbClr val="00B0F0"/>
                </a:solidFill>
              </a:rPr>
              <a:t>трещины - </a:t>
            </a:r>
            <a:r>
              <a:rPr lang="ru-RU" sz="3200" b="1" dirty="0">
                <a:solidFill>
                  <a:srgbClr val="00B0F0"/>
                </a:solidFill>
              </a:rPr>
              <a:t>сильному землетрясению</a:t>
            </a:r>
            <a:r>
              <a:rPr lang="ru-RU" sz="3200" b="1" dirty="0"/>
              <a:t>. </a:t>
            </a:r>
            <a:r>
              <a:rPr lang="ru-RU" sz="3200" b="1" dirty="0" smtClean="0"/>
              <a:t>Повторяющееся  образование </a:t>
            </a:r>
            <a:r>
              <a:rPr lang="ru-RU" sz="3200" b="1" dirty="0"/>
              <a:t>новых трещин </a:t>
            </a:r>
            <a:r>
              <a:rPr lang="ru-RU" sz="3200" b="1" dirty="0" smtClean="0"/>
              <a:t>ведет к  </a:t>
            </a:r>
            <a:r>
              <a:rPr lang="ru-RU" sz="3200" b="1" dirty="0"/>
              <a:t>развитию </a:t>
            </a:r>
            <a:r>
              <a:rPr lang="ru-RU" sz="3200" b="1" dirty="0">
                <a:solidFill>
                  <a:srgbClr val="00B0F0"/>
                </a:solidFill>
              </a:rPr>
              <a:t>тектонического разлома </a:t>
            </a:r>
            <a:r>
              <a:rPr lang="ru-RU" sz="3200" b="1" dirty="0"/>
              <a:t>в прибрежной части континентальной плиты. </a:t>
            </a:r>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26</a:t>
            </a:fld>
            <a:endParaRPr lang="ru-RU" dirty="0"/>
          </a:p>
        </p:txBody>
      </p:sp>
    </p:spTree>
    <p:extLst>
      <p:ext uri="{BB962C8B-B14F-4D97-AF65-F5344CB8AC3E}">
        <p14:creationId xmlns:p14="http://schemas.microsoft.com/office/powerpoint/2010/main" val="1976466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Общий вывод</a:t>
            </a:r>
            <a:endParaRPr lang="ru-RU" sz="3600" b="1" dirty="0"/>
          </a:p>
        </p:txBody>
      </p:sp>
      <p:sp>
        <p:nvSpPr>
          <p:cNvPr id="3" name="Объект 2"/>
          <p:cNvSpPr>
            <a:spLocks noGrp="1"/>
          </p:cNvSpPr>
          <p:nvPr>
            <p:ph idx="1"/>
          </p:nvPr>
        </p:nvSpPr>
        <p:spPr>
          <a:xfrm>
            <a:off x="457200" y="1600200"/>
            <a:ext cx="8229600" cy="4853136"/>
          </a:xfrm>
        </p:spPr>
        <p:txBody>
          <a:bodyPr>
            <a:normAutofit fontScale="92500" lnSpcReduction="20000"/>
          </a:bodyPr>
          <a:lstStyle/>
          <a:p>
            <a:pPr marL="0" indent="0">
              <a:buNone/>
            </a:pPr>
            <a:r>
              <a:rPr lang="ru-RU" b="1" dirty="0"/>
              <a:t>Обобщая результаты выполненных расчетов, можно сделать вывод, что </a:t>
            </a:r>
            <a:r>
              <a:rPr lang="ru-RU" sz="4700" b="1" dirty="0">
                <a:solidFill>
                  <a:srgbClr val="00B050"/>
                </a:solidFill>
              </a:rPr>
              <a:t>любой крупный водоем способен инициировать землетрясения на примыкающих к нему участках земной коры</a:t>
            </a:r>
            <a:r>
              <a:rPr lang="ru-RU" b="1" dirty="0"/>
              <a:t>. И, чем больше водоемов окружают участок земной коры, тем чаще там будут происходить землетрясения. Например, Турция, окруженная с трех сторон </a:t>
            </a:r>
            <a:r>
              <a:rPr lang="ru-RU" b="1" dirty="0" smtClean="0"/>
              <a:t>морями, </a:t>
            </a:r>
            <a:r>
              <a:rPr lang="ru-RU" b="1" dirty="0"/>
              <a:t>является очень сейсмоопасной </a:t>
            </a:r>
            <a:r>
              <a:rPr lang="ru-RU" b="1" dirty="0" smtClean="0"/>
              <a:t>зоной. </a:t>
            </a:r>
            <a:endParaRPr lang="ru-RU"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27</a:t>
            </a:fld>
            <a:endParaRPr lang="ru-RU" dirty="0"/>
          </a:p>
        </p:txBody>
      </p:sp>
    </p:spTree>
    <p:extLst>
      <p:ext uri="{BB962C8B-B14F-4D97-AF65-F5344CB8AC3E}">
        <p14:creationId xmlns:p14="http://schemas.microsoft.com/office/powerpoint/2010/main" val="1001480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012974"/>
          </a:xfrm>
        </p:spPr>
        <p:txBody>
          <a:bodyPr>
            <a:noAutofit/>
          </a:bodyPr>
          <a:lstStyle/>
          <a:p>
            <a:r>
              <a:rPr lang="ru-RU" sz="2800" b="1" dirty="0"/>
              <a:t>Карта сейсмоопасных территорий, граничащих с </a:t>
            </a:r>
            <a:r>
              <a:rPr lang="ru-RU" sz="2800" b="1" dirty="0" smtClean="0"/>
              <a:t>Черным, Средиземным и Эгейским морями </a:t>
            </a:r>
            <a:r>
              <a:rPr lang="ru-RU" sz="2800" b="1" dirty="0"/>
              <a:t>и Атлантическим океаном</a:t>
            </a:r>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28</a:t>
            </a:fld>
            <a:endParaRPr lang="ru-RU" dirty="0"/>
          </a:p>
        </p:txBody>
      </p:sp>
      <p:pic>
        <p:nvPicPr>
          <p:cNvPr id="6" name="Объект 5" descr="https://avatars.mds.yandex.net/i?id=6a81bc151819e56354f975da6f762916c202ad49-12614240-images-thumbs&amp;n=1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7344816" cy="4464496"/>
          </a:xfrm>
          <a:prstGeom prst="rect">
            <a:avLst/>
          </a:prstGeom>
          <a:noFill/>
          <a:ln>
            <a:noFill/>
          </a:ln>
        </p:spPr>
      </p:pic>
    </p:spTree>
    <p:extLst>
      <p:ext uri="{BB962C8B-B14F-4D97-AF65-F5344CB8AC3E}">
        <p14:creationId xmlns:p14="http://schemas.microsoft.com/office/powerpoint/2010/main" val="2841956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Тектонические разломы на территории Турции</a:t>
            </a:r>
            <a:endParaRPr lang="ru-RU"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29</a:t>
            </a:fld>
            <a:endParaRPr lang="ru-RU"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700808"/>
            <a:ext cx="6984776"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545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a:bodyPr>
          <a:lstStyle/>
          <a:p>
            <a:r>
              <a:rPr lang="ru-RU" sz="4000" b="1" dirty="0"/>
              <a:t>«Я знаю только то, что ничего не знаю, но другие не знают и этого</a:t>
            </a:r>
            <a:r>
              <a:rPr lang="ru-RU" sz="4000" b="1" dirty="0" smtClean="0"/>
              <a:t>».</a:t>
            </a:r>
            <a:br>
              <a:rPr lang="ru-RU" sz="4000" b="1" dirty="0" smtClean="0"/>
            </a:br>
            <a:r>
              <a:rPr lang="ru-RU" sz="4000" b="1" dirty="0" smtClean="0"/>
              <a:t>Сократ (469-399 гг. до н. э.)</a:t>
            </a:r>
            <a:br>
              <a:rPr lang="ru-RU" sz="4000" b="1" dirty="0" smtClean="0"/>
            </a:br>
            <a:r>
              <a:rPr lang="ru-RU" sz="4000" b="1" dirty="0" smtClean="0"/>
              <a:t>«… если </a:t>
            </a:r>
            <a:r>
              <a:rPr lang="ru-RU" sz="4000" b="1" dirty="0"/>
              <a:t>факты противоречат теории, то надо менять теорию, а не выбрасывать </a:t>
            </a:r>
            <a:r>
              <a:rPr lang="ru-RU" sz="4000" b="1" dirty="0" smtClean="0"/>
              <a:t>факты». </a:t>
            </a:r>
            <a:br>
              <a:rPr lang="ru-RU" sz="4000" b="1" dirty="0" smtClean="0"/>
            </a:br>
            <a:r>
              <a:rPr lang="ru-RU" sz="4000" b="1" dirty="0" smtClean="0"/>
              <a:t>А. Скляров (2015 г. н. э.)</a:t>
            </a:r>
            <a:endParaRPr lang="ru-RU" sz="4000" b="1" dirty="0"/>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3</a:t>
            </a:fld>
            <a:endParaRPr lang="ru-RU" dirty="0"/>
          </a:p>
        </p:txBody>
      </p:sp>
    </p:spTree>
    <p:extLst>
      <p:ext uri="{BB962C8B-B14F-4D97-AF65-F5344CB8AC3E}">
        <p14:creationId xmlns:p14="http://schemas.microsoft.com/office/powerpoint/2010/main" val="2853297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1224136"/>
          </a:xfrm>
        </p:spPr>
        <p:txBody>
          <a:bodyPr>
            <a:normAutofit fontScale="90000"/>
          </a:bodyPr>
          <a:lstStyle/>
          <a:p>
            <a:r>
              <a:rPr lang="ru-RU" sz="4000" b="1" dirty="0"/>
              <a:t>Основные зоны землетрясений на Земле</a:t>
            </a:r>
            <a:r>
              <a:rPr lang="ru-RU" dirty="0"/>
              <a:t/>
            </a:r>
            <a:br>
              <a:rPr lang="ru-RU" dirty="0"/>
            </a:br>
            <a:endParaRPr lang="ru-RU"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30</a:t>
            </a:fld>
            <a:endParaRPr lang="ru-RU" dirty="0"/>
          </a:p>
        </p:txBody>
      </p:sp>
      <p:pic>
        <p:nvPicPr>
          <p:cNvPr id="6" name="Picture 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700808"/>
            <a:ext cx="6768752" cy="4464496"/>
          </a:xfrm>
          <a:prstGeom prst="rect">
            <a:avLst/>
          </a:prstGeom>
          <a:noFill/>
          <a:ln>
            <a:noFill/>
          </a:ln>
          <a:effectLst/>
          <a:extLst/>
        </p:spPr>
      </p:pic>
    </p:spTree>
    <p:extLst>
      <p:ext uri="{BB962C8B-B14F-4D97-AF65-F5344CB8AC3E}">
        <p14:creationId xmlns:p14="http://schemas.microsoft.com/office/powerpoint/2010/main" val="999128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a:t>Схема образования Срединно-Атлантического хребта</a:t>
            </a:r>
            <a:endParaRPr lang="ru-RU" sz="3600"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31</a:t>
            </a:fld>
            <a:endParaRPr lang="ru-RU" dirty="0"/>
          </a:p>
        </p:txBody>
      </p:sp>
      <p:pic>
        <p:nvPicPr>
          <p:cNvPr id="6" name="Объект 5" descr="https://avatars.mds.yandex.net/i?id=a7df1c0786c83bae731a5194d1a88c106e143b05-12146892-images-thumbs&amp;n=1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844824"/>
            <a:ext cx="7560840" cy="4392487"/>
          </a:xfrm>
          <a:prstGeom prst="rect">
            <a:avLst/>
          </a:prstGeom>
          <a:noFill/>
          <a:ln>
            <a:noFill/>
          </a:ln>
        </p:spPr>
      </p:pic>
    </p:spTree>
    <p:extLst>
      <p:ext uri="{BB962C8B-B14F-4D97-AF65-F5344CB8AC3E}">
        <p14:creationId xmlns:p14="http://schemas.microsoft.com/office/powerpoint/2010/main" val="1514896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a:t>Напряженное состояние океанических плит</a:t>
            </a:r>
            <a:endParaRPr lang="ru-RU" sz="3600" dirty="0"/>
          </a:p>
        </p:txBody>
      </p:sp>
      <p:sp>
        <p:nvSpPr>
          <p:cNvPr id="3" name="Объект 2"/>
          <p:cNvSpPr>
            <a:spLocks noGrp="1"/>
          </p:cNvSpPr>
          <p:nvPr>
            <p:ph idx="1"/>
          </p:nvPr>
        </p:nvSpPr>
        <p:spPr>
          <a:xfrm>
            <a:off x="457200" y="1412776"/>
            <a:ext cx="8229600" cy="5328592"/>
          </a:xfrm>
        </p:spPr>
        <p:txBody>
          <a:bodyPr>
            <a:normAutofit lnSpcReduction="10000"/>
          </a:bodyPr>
          <a:lstStyle/>
          <a:p>
            <a:pPr marL="0" indent="0">
              <a:buNone/>
            </a:pPr>
            <a:r>
              <a:rPr lang="ru-RU" b="1" dirty="0"/>
              <a:t>В </a:t>
            </a:r>
            <a:r>
              <a:rPr lang="ru-RU" b="1" dirty="0" smtClean="0"/>
              <a:t>нижней </a:t>
            </a:r>
            <a:r>
              <a:rPr lang="ru-RU" b="1" dirty="0"/>
              <a:t>части океанических </a:t>
            </a:r>
            <a:r>
              <a:rPr lang="ru-RU" b="1" dirty="0" smtClean="0"/>
              <a:t>плит возникают </a:t>
            </a:r>
            <a:r>
              <a:rPr lang="ru-RU" b="1" dirty="0"/>
              <a:t>растягивающие напряжения от вертикальной нагрузки. От приливов растягивающие напряжения периодически (циклически) возникают во всем сечении </a:t>
            </a:r>
            <a:r>
              <a:rPr lang="ru-RU" b="1" dirty="0" smtClean="0"/>
              <a:t>плиты</a:t>
            </a:r>
            <a:r>
              <a:rPr lang="ru-RU" b="1" dirty="0"/>
              <a:t>, что приводит к росту растягивающих напряжений в нижней части плиты, где возникает </a:t>
            </a:r>
            <a:r>
              <a:rPr lang="ru-RU" b="1" dirty="0" err="1"/>
              <a:t>знакопостоянный</a:t>
            </a:r>
            <a:r>
              <a:rPr lang="ru-RU" b="1" dirty="0"/>
              <a:t> цикл растягивающих напряжений. </a:t>
            </a:r>
            <a:r>
              <a:rPr lang="ru-RU" b="1" dirty="0" smtClean="0"/>
              <a:t>Со </a:t>
            </a:r>
            <a:r>
              <a:rPr lang="ru-RU" b="1" dirty="0"/>
              <a:t>срединно-океаническими хребтами связано лишь 5% из общего числа землетрясений на </a:t>
            </a:r>
            <a:r>
              <a:rPr lang="ru-RU" b="1" dirty="0" smtClean="0"/>
              <a:t>планете. </a:t>
            </a:r>
            <a:endParaRPr lang="ru-RU"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32</a:t>
            </a:fld>
            <a:endParaRPr lang="ru-RU" dirty="0"/>
          </a:p>
        </p:txBody>
      </p:sp>
    </p:spTree>
    <p:extLst>
      <p:ext uri="{BB962C8B-B14F-4D97-AF65-F5344CB8AC3E}">
        <p14:creationId xmlns:p14="http://schemas.microsoft.com/office/powerpoint/2010/main" val="4095250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0"/>
            <a:ext cx="8229600" cy="6858000"/>
          </a:xfrm>
        </p:spPr>
        <p:txBody>
          <a:bodyPr>
            <a:normAutofit/>
          </a:bodyPr>
          <a:lstStyle/>
          <a:p>
            <a:pPr algn="l"/>
            <a:r>
              <a:rPr lang="ru-RU" sz="3200" b="1" dirty="0" smtClean="0"/>
              <a:t>В </a:t>
            </a:r>
            <a:r>
              <a:rPr lang="ru-RU" sz="3200" b="1" dirty="0"/>
              <a:t>океанической плите первоначально из-за усталости в материале плиты образуются микротрещины вследствие его разрушения в местах концентрации растягивающих напряжений. Вследствие роста и слияния микротрещин образуются макротрещины, рост и слияние которых приводит к образованию глобальной трещины, то есть к землетрясению. Через </a:t>
            </a:r>
            <a:r>
              <a:rPr lang="ru-RU" sz="3200" b="1" dirty="0" smtClean="0"/>
              <a:t>трещины </a:t>
            </a:r>
            <a:r>
              <a:rPr lang="ru-RU" sz="3200" b="1" dirty="0"/>
              <a:t>начинается подъем лавы из расплавленной мантии, </a:t>
            </a:r>
            <a:r>
              <a:rPr lang="ru-RU" sz="3200" b="1" dirty="0" smtClean="0"/>
              <a:t>что и </a:t>
            </a:r>
            <a:r>
              <a:rPr lang="ru-RU" sz="3200" b="1" dirty="0"/>
              <a:t>приводит </a:t>
            </a:r>
            <a:r>
              <a:rPr lang="ru-RU" sz="3200" b="1" dirty="0" smtClean="0"/>
              <a:t>к росту </a:t>
            </a:r>
            <a:r>
              <a:rPr lang="ru-RU" sz="3200" b="1" dirty="0"/>
              <a:t>срединно-океанического </a:t>
            </a:r>
            <a:r>
              <a:rPr lang="ru-RU" sz="3200" b="1" dirty="0" smtClean="0"/>
              <a:t>хребта. </a:t>
            </a:r>
            <a:endParaRPr lang="ru-RU" sz="32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33</a:t>
            </a:fld>
            <a:endParaRPr lang="ru-RU" dirty="0"/>
          </a:p>
        </p:txBody>
      </p:sp>
    </p:spTree>
    <p:extLst>
      <p:ext uri="{BB962C8B-B14F-4D97-AF65-F5344CB8AC3E}">
        <p14:creationId xmlns:p14="http://schemas.microsoft.com/office/powerpoint/2010/main" val="2144289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lstStyle/>
          <a:p>
            <a:r>
              <a:rPr lang="ru-RU" b="1" dirty="0" smtClean="0"/>
              <a:t>3. Где произойдет сильное землетрясение</a:t>
            </a:r>
            <a:endParaRPr lang="ru-RU" b="1" dirty="0"/>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34</a:t>
            </a:fld>
            <a:endParaRPr lang="ru-RU" dirty="0"/>
          </a:p>
        </p:txBody>
      </p:sp>
    </p:spTree>
    <p:extLst>
      <p:ext uri="{BB962C8B-B14F-4D97-AF65-F5344CB8AC3E}">
        <p14:creationId xmlns:p14="http://schemas.microsoft.com/office/powerpoint/2010/main" val="1662266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sz="3600" b="1" dirty="0" smtClean="0"/>
              <a:t>Беспокойство животных – индикатор будущего сильного землетрясения</a:t>
            </a:r>
            <a:endParaRPr lang="ru-RU" sz="3600" b="1" dirty="0"/>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35</a:t>
            </a:fld>
            <a:endParaRPr lang="ru-RU" dirty="0"/>
          </a:p>
        </p:txBody>
      </p:sp>
      <p:pic>
        <p:nvPicPr>
          <p:cNvPr id="7" name="Объект 5" descr="https://avatars.mds.yandex.net/i?id=0f0c6658a6bb42be18178b28fbe232fbe33c1c3f-9701523-images-thumbs&amp;n=1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700808"/>
            <a:ext cx="7200800" cy="4536504"/>
          </a:xfrm>
          <a:prstGeom prst="rect">
            <a:avLst/>
          </a:prstGeom>
          <a:noFill/>
          <a:ln>
            <a:noFill/>
          </a:ln>
        </p:spPr>
      </p:pic>
    </p:spTree>
    <p:extLst>
      <p:ext uri="{BB962C8B-B14F-4D97-AF65-F5344CB8AC3E}">
        <p14:creationId xmlns:p14="http://schemas.microsoft.com/office/powerpoint/2010/main" val="2582890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229600" cy="6178698"/>
          </a:xfrm>
        </p:spPr>
        <p:txBody>
          <a:bodyPr>
            <a:normAutofit fontScale="90000"/>
          </a:bodyPr>
          <a:lstStyle/>
          <a:p>
            <a:pPr algn="l"/>
            <a:r>
              <a:rPr lang="ru-RU" sz="3200" b="1" dirty="0" smtClean="0"/>
              <a:t>     Наблюдения </a:t>
            </a:r>
            <a:r>
              <a:rPr lang="ru-RU" sz="3200" b="1" dirty="0"/>
              <a:t>показывают, что как дикие, так и домашние животные способны предчувствовать </a:t>
            </a:r>
            <a:r>
              <a:rPr lang="ru-RU" sz="3200" b="1" dirty="0" smtClean="0"/>
              <a:t> </a:t>
            </a:r>
            <a:r>
              <a:rPr lang="ru-RU" sz="3200" b="1" dirty="0"/>
              <a:t>сильное землетрясение. </a:t>
            </a:r>
            <a:r>
              <a:rPr lang="ru-RU" sz="3200" b="1" dirty="0" smtClean="0"/>
              <a:t>Известно </a:t>
            </a:r>
            <a:r>
              <a:rPr lang="ru-RU" sz="3200" b="1" dirty="0"/>
              <a:t>около 70 видов животных, способных чувствовать приближение землетрясений. Среди них млекопитающие, птицы, пресмыкающиеся, рыбы. </a:t>
            </a:r>
            <a:br>
              <a:rPr lang="ru-RU" sz="3200" b="1" dirty="0"/>
            </a:br>
            <a:r>
              <a:rPr lang="ru-RU" sz="3200" b="1" dirty="0" smtClean="0"/>
              <a:t>     Слияние микротрещин в макротрещины  </a:t>
            </a:r>
            <a:r>
              <a:rPr lang="ru-RU" sz="3200" b="1" dirty="0"/>
              <a:t>предшествует образованию глобальной трещины, вызывающей сильное землетрясение. </a:t>
            </a:r>
            <a:r>
              <a:rPr lang="ru-RU" sz="3200" b="1" dirty="0">
                <a:solidFill>
                  <a:srgbClr val="00B0F0"/>
                </a:solidFill>
              </a:rPr>
              <a:t>Образование макротрещин (тремор) </a:t>
            </a:r>
            <a:r>
              <a:rPr lang="ru-RU" sz="3200" b="1" dirty="0"/>
              <a:t>в породах земной коры сопровождается небольшим шумом и слабыми толчками (вибрацией) грунта, которые </a:t>
            </a:r>
            <a:r>
              <a:rPr lang="ru-RU" sz="3200" b="1" dirty="0">
                <a:solidFill>
                  <a:srgbClr val="00B0F0"/>
                </a:solidFill>
              </a:rPr>
              <a:t>могут ощущать животные</a:t>
            </a:r>
            <a:r>
              <a:rPr lang="ru-RU" sz="3200" b="1" dirty="0"/>
              <a:t>. </a:t>
            </a:r>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36</a:t>
            </a:fld>
            <a:endParaRPr lang="ru-RU" dirty="0"/>
          </a:p>
        </p:txBody>
      </p:sp>
    </p:spTree>
    <p:extLst>
      <p:ext uri="{BB962C8B-B14F-4D97-AF65-F5344CB8AC3E}">
        <p14:creationId xmlns:p14="http://schemas.microsoft.com/office/powerpoint/2010/main" val="1903740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229600" cy="6178698"/>
          </a:xfrm>
        </p:spPr>
        <p:txBody>
          <a:bodyPr>
            <a:normAutofit fontScale="90000"/>
          </a:bodyPr>
          <a:lstStyle/>
          <a:p>
            <a:pPr algn="l"/>
            <a:r>
              <a:rPr lang="ru-RU" sz="3200" b="1" dirty="0" smtClean="0"/>
              <a:t>     Не </a:t>
            </a:r>
            <a:r>
              <a:rPr lang="ru-RU" sz="3200" b="1" dirty="0"/>
              <a:t>только животные, но и отдельные виды растений могут реагировать на сейсмическую опасность. </a:t>
            </a:r>
            <a:r>
              <a:rPr lang="ru-RU" sz="3200" b="1" dirty="0" smtClean="0"/>
              <a:t>Королевская примула, </a:t>
            </a:r>
            <a:r>
              <a:rPr lang="ru-RU" sz="3200" b="1" dirty="0"/>
              <a:t>растущая на острове Ява (Индонезия), расцветает накануне извержения вулкана. Семена королевской примулы </a:t>
            </a:r>
            <a:r>
              <a:rPr lang="ru-RU" sz="3200" b="1" dirty="0" smtClean="0"/>
              <a:t>разлетаются </a:t>
            </a:r>
            <a:r>
              <a:rPr lang="ru-RU" sz="3200" b="1" dirty="0"/>
              <a:t>сразу после цветения. </a:t>
            </a:r>
            <a:r>
              <a:rPr lang="ru-RU" sz="3200" b="1" dirty="0">
                <a:solidFill>
                  <a:srgbClr val="00B0F0"/>
                </a:solidFill>
              </a:rPr>
              <a:t>Растения чувствуют нарастание интенсивности слабых землетрясений под вулканом (тремор), </a:t>
            </a:r>
            <a:r>
              <a:rPr lang="ru-RU" sz="3200" b="1" dirty="0"/>
              <a:t>которое предшествует образованию глобальной трещины, по которой расплавленная магма начинает извергаться,  и ускоряют цветение с разбросом </a:t>
            </a:r>
            <a:r>
              <a:rPr lang="ru-RU" sz="3200" b="1" dirty="0" smtClean="0"/>
              <a:t>семян, что </a:t>
            </a:r>
            <a:r>
              <a:rPr lang="ru-RU" sz="3200" b="1" dirty="0"/>
              <a:t>сохраняет возможность будущих прорастаний </a:t>
            </a:r>
            <a:r>
              <a:rPr lang="ru-RU" sz="3200" b="1" dirty="0" smtClean="0"/>
              <a:t>примулы на </a:t>
            </a:r>
            <a:r>
              <a:rPr lang="ru-RU" sz="3200" b="1" dirty="0"/>
              <a:t>данной местности. </a:t>
            </a:r>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37</a:t>
            </a:fld>
            <a:endParaRPr lang="ru-RU" dirty="0"/>
          </a:p>
        </p:txBody>
      </p:sp>
    </p:spTree>
    <p:extLst>
      <p:ext uri="{BB962C8B-B14F-4D97-AF65-F5344CB8AC3E}">
        <p14:creationId xmlns:p14="http://schemas.microsoft.com/office/powerpoint/2010/main" val="2754377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Королевская </a:t>
            </a:r>
            <a:r>
              <a:rPr lang="ru-RU" b="1" dirty="0" smtClean="0"/>
              <a:t>примула </a:t>
            </a:r>
            <a:r>
              <a:rPr lang="ru-RU" b="1" dirty="0"/>
              <a:t>на острове Ява (Индонезия)</a:t>
            </a:r>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38</a:t>
            </a:fld>
            <a:endParaRPr lang="ru-RU" dirty="0"/>
          </a:p>
        </p:txBody>
      </p:sp>
      <p:pic>
        <p:nvPicPr>
          <p:cNvPr id="6" name="Объект 5" descr="https://avatars.mds.yandex.net/i?id=9d32080c7c3b55cb823e5c0d0032a10ce94529cd-3979039-images-thumbs&amp;n=1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7344816" cy="4824536"/>
          </a:xfrm>
          <a:prstGeom prst="rect">
            <a:avLst/>
          </a:prstGeom>
          <a:noFill/>
          <a:ln>
            <a:noFill/>
          </a:ln>
        </p:spPr>
      </p:pic>
    </p:spTree>
    <p:extLst>
      <p:ext uri="{BB962C8B-B14F-4D97-AF65-F5344CB8AC3E}">
        <p14:creationId xmlns:p14="http://schemas.microsoft.com/office/powerpoint/2010/main" val="3680255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Багульник на склонах вулкана </a:t>
            </a:r>
            <a:r>
              <a:rPr lang="ru-RU" b="1" dirty="0" err="1" smtClean="0"/>
              <a:t>Толбачик</a:t>
            </a:r>
            <a:r>
              <a:rPr lang="ru-RU" b="1" dirty="0" smtClean="0"/>
              <a:t> на Камчатке</a:t>
            </a:r>
            <a:endParaRPr lang="ru-RU"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39</a:t>
            </a:fld>
            <a:endParaRPr lang="ru-RU" dirty="0"/>
          </a:p>
        </p:txBody>
      </p:sp>
      <p:pic>
        <p:nvPicPr>
          <p:cNvPr id="6" name="Объект 5" descr="https://avatars.mds.yandex.net/i?id=7446c34a64fa080aa52852cfb43676d66b761d3d-5233806-images-thumbs&amp;n=1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488832" cy="4752528"/>
          </a:xfrm>
          <a:prstGeom prst="rect">
            <a:avLst/>
          </a:prstGeom>
          <a:noFill/>
          <a:ln>
            <a:noFill/>
          </a:ln>
        </p:spPr>
      </p:pic>
    </p:spTree>
    <p:extLst>
      <p:ext uri="{BB962C8B-B14F-4D97-AF65-F5344CB8AC3E}">
        <p14:creationId xmlns:p14="http://schemas.microsoft.com/office/powerpoint/2010/main" val="2618732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738538"/>
          </a:xfrm>
        </p:spPr>
        <p:txBody>
          <a:bodyPr>
            <a:normAutofit fontScale="90000"/>
          </a:bodyPr>
          <a:lstStyle/>
          <a:p>
            <a:pPr algn="l"/>
            <a:r>
              <a:rPr lang="ru-RU" b="1" dirty="0" smtClean="0"/>
              <a:t/>
            </a:r>
            <a:br>
              <a:rPr lang="ru-RU" b="1" dirty="0" smtClean="0"/>
            </a:br>
            <a:r>
              <a:rPr lang="ru-RU" b="1" dirty="0"/>
              <a:t/>
            </a:r>
            <a:br>
              <a:rPr lang="ru-RU" b="1" dirty="0"/>
            </a:br>
            <a:r>
              <a:rPr lang="ru-RU" sz="4900" b="1" dirty="0" smtClean="0"/>
              <a:t>Содержание</a:t>
            </a:r>
            <a:br>
              <a:rPr lang="ru-RU" sz="4900" b="1" dirty="0" smtClean="0"/>
            </a:br>
            <a:r>
              <a:rPr lang="ru-RU" sz="3600" b="1" dirty="0" smtClean="0"/>
              <a:t>1</a:t>
            </a:r>
            <a:r>
              <a:rPr lang="ru-RU" sz="3600" b="1" dirty="0"/>
              <a:t>. </a:t>
            </a:r>
            <a:r>
              <a:rPr lang="ru-RU" sz="3600" b="1" dirty="0" smtClean="0"/>
              <a:t>Существующая теория причин землетрясений – «колосс на глиняных ногах»</a:t>
            </a:r>
            <a:r>
              <a:rPr lang="ru-RU" sz="3600" b="1" dirty="0"/>
              <a:t/>
            </a:r>
            <a:br>
              <a:rPr lang="ru-RU" sz="3600" b="1" dirty="0"/>
            </a:br>
            <a:r>
              <a:rPr lang="ru-RU" sz="3600" b="1" dirty="0"/>
              <a:t>2. Предлагаемая новая теория причин </a:t>
            </a:r>
            <a:r>
              <a:rPr lang="ru-RU" sz="3600" b="1" dirty="0" smtClean="0"/>
              <a:t>землетрясений</a:t>
            </a:r>
            <a:br>
              <a:rPr lang="ru-RU" sz="3600" b="1" dirty="0" smtClean="0"/>
            </a:br>
            <a:r>
              <a:rPr lang="ru-RU" sz="3600" b="1" dirty="0"/>
              <a:t>3. Где произойдет сильное </a:t>
            </a:r>
            <a:r>
              <a:rPr lang="ru-RU" sz="3600" b="1" dirty="0" smtClean="0"/>
              <a:t>землетрясение </a:t>
            </a:r>
            <a:br>
              <a:rPr lang="ru-RU" sz="3600" b="1" dirty="0" smtClean="0"/>
            </a:br>
            <a:r>
              <a:rPr lang="ru-RU" sz="3600" b="1" dirty="0"/>
              <a:t>4. Когда произойдет сильное землетрясение </a:t>
            </a:r>
            <a:r>
              <a:rPr lang="ru-RU" sz="3600" b="1" dirty="0" smtClean="0"/>
              <a:t/>
            </a:r>
            <a:br>
              <a:rPr lang="ru-RU" sz="3600" b="1" dirty="0" smtClean="0"/>
            </a:br>
            <a:r>
              <a:rPr lang="ru-RU" sz="3600" b="1" dirty="0"/>
              <a:t>5. </a:t>
            </a:r>
            <a:r>
              <a:rPr lang="ru-RU" sz="3600" b="1" dirty="0" smtClean="0"/>
              <a:t>Предварительное заключение и </a:t>
            </a:r>
            <a:r>
              <a:rPr lang="ru-RU" sz="3600" b="1" dirty="0" smtClean="0"/>
              <a:t>рекомендации </a:t>
            </a:r>
            <a:r>
              <a:rPr lang="ru-RU" sz="3600" b="1" dirty="0" smtClean="0">
                <a:solidFill>
                  <a:srgbClr val="00B0F0"/>
                </a:solidFill>
              </a:rPr>
              <a:t>(меняется вектор развития сейсмологии)</a:t>
            </a:r>
            <a:endParaRPr lang="ru-RU" sz="3600" dirty="0">
              <a:solidFill>
                <a:srgbClr val="00B0F0"/>
              </a:solidFill>
            </a:endParaRPr>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4</a:t>
            </a:fld>
            <a:endParaRPr lang="ru-RU" dirty="0"/>
          </a:p>
        </p:txBody>
      </p:sp>
    </p:spTree>
    <p:extLst>
      <p:ext uri="{BB962C8B-B14F-4D97-AF65-F5344CB8AC3E}">
        <p14:creationId xmlns:p14="http://schemas.microsoft.com/office/powerpoint/2010/main" val="3731486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229600" cy="6178698"/>
          </a:xfrm>
        </p:spPr>
        <p:txBody>
          <a:bodyPr>
            <a:normAutofit fontScale="90000"/>
          </a:bodyPr>
          <a:lstStyle/>
          <a:p>
            <a:pPr algn="l"/>
            <a:r>
              <a:rPr lang="ru-RU" sz="3600" b="1" dirty="0"/>
              <a:t>Кустарник багульник </a:t>
            </a:r>
            <a:r>
              <a:rPr lang="ru-RU" sz="3600" b="1" dirty="0" smtClean="0"/>
              <a:t>растет </a:t>
            </a:r>
            <a:r>
              <a:rPr lang="ru-RU" sz="3600" b="1" dirty="0"/>
              <a:t>на склонах вулканов Ключевской группы на </a:t>
            </a:r>
            <a:r>
              <a:rPr lang="ru-RU" sz="3600" b="1" dirty="0" smtClean="0"/>
              <a:t>Камчатке. Семена </a:t>
            </a:r>
            <a:r>
              <a:rPr lang="ru-RU" sz="3600" b="1" dirty="0"/>
              <a:t>багульника, как и королевской примулы, разлетаются сразу после созревания. Цветение багульника может происходить на достаточно большом промежутке времени – в течение нескольких месяцев. Вероятно, цветение багульника, как и королевской примулы,  связано с приближением извержения вулкана, но точные данные наблюдений пока отсутствуют</a:t>
            </a:r>
            <a:r>
              <a:rPr lang="ru-RU" dirty="0"/>
              <a:t>. </a:t>
            </a:r>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40</a:t>
            </a:fld>
            <a:endParaRPr lang="ru-RU" dirty="0"/>
          </a:p>
        </p:txBody>
      </p:sp>
    </p:spTree>
    <p:extLst>
      <p:ext uri="{BB962C8B-B14F-4D97-AF65-F5344CB8AC3E}">
        <p14:creationId xmlns:p14="http://schemas.microsoft.com/office/powerpoint/2010/main" val="3936738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856984" cy="1296144"/>
          </a:xfrm>
        </p:spPr>
        <p:txBody>
          <a:bodyPr>
            <a:normAutofit fontScale="90000"/>
          </a:bodyPr>
          <a:lstStyle/>
          <a:p>
            <a:pPr algn="l"/>
            <a:r>
              <a:rPr lang="ru-RU" sz="2700" dirty="0" smtClean="0"/>
              <a:t/>
            </a:r>
            <a:br>
              <a:rPr lang="ru-RU" sz="2700" dirty="0" smtClean="0"/>
            </a:br>
            <a:r>
              <a:rPr lang="ru-RU" sz="2700" dirty="0"/>
              <a:t/>
            </a:r>
            <a:br>
              <a:rPr lang="ru-RU" sz="2700" dirty="0"/>
            </a:br>
            <a:r>
              <a:rPr lang="ru-RU" sz="2700" dirty="0" smtClean="0"/>
              <a:t/>
            </a:r>
            <a:br>
              <a:rPr lang="ru-RU" sz="2700" dirty="0" smtClean="0"/>
            </a:br>
            <a:r>
              <a:rPr lang="ru-RU" sz="3600" b="1" dirty="0" smtClean="0"/>
              <a:t>Типы </a:t>
            </a:r>
            <a:r>
              <a:rPr lang="ru-RU" sz="3600" b="1" dirty="0"/>
              <a:t>сейсмограмм </a:t>
            </a:r>
            <a:r>
              <a:rPr lang="ru-RU" sz="3600" b="1" dirty="0" smtClean="0"/>
              <a:t>землетрясений </a:t>
            </a:r>
            <a:r>
              <a:rPr lang="ru-RU" sz="3600" b="1" dirty="0"/>
              <a:t>(сверху </a:t>
            </a:r>
            <a:r>
              <a:rPr lang="ru-RU" sz="3600" b="1" dirty="0" smtClean="0"/>
              <a:t>вниз:  </a:t>
            </a:r>
            <a:r>
              <a:rPr lang="ru-RU" sz="3600" b="1" dirty="0"/>
              <a:t>подземного, под </a:t>
            </a:r>
            <a:r>
              <a:rPr lang="ru-RU" sz="3600" b="1" dirty="0" smtClean="0"/>
              <a:t>вулканом, </a:t>
            </a:r>
            <a:r>
              <a:rPr lang="ru-RU" sz="3600" b="1" dirty="0"/>
              <a:t>подводного) и </a:t>
            </a:r>
            <a:r>
              <a:rPr lang="ru-RU" sz="3600" b="1" dirty="0" smtClean="0"/>
              <a:t>тремора  </a:t>
            </a:r>
            <a:r>
              <a:rPr lang="ru-RU" sz="2700" dirty="0"/>
              <a:t/>
            </a:r>
            <a:br>
              <a:rPr lang="ru-RU" sz="2700" dirty="0"/>
            </a:br>
            <a:r>
              <a:rPr lang="ru-RU" dirty="0" smtClean="0"/>
              <a:t> </a:t>
            </a:r>
            <a:r>
              <a:rPr lang="ru-RU" dirty="0"/>
              <a:t/>
            </a:r>
            <a:br>
              <a:rPr lang="ru-RU" dirty="0"/>
            </a:br>
            <a:endParaRPr lang="ru-RU"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41</a:t>
            </a:fld>
            <a:endParaRPr lang="ru-RU" dirty="0"/>
          </a:p>
        </p:txBody>
      </p:sp>
      <p:pic>
        <p:nvPicPr>
          <p:cNvPr id="6" name="Объект 5" descr="https://avatars.mds.yandex.net/i?id=94b578b62390a868ad73d67719924841e72d9d61-12149467-images-thumbs&amp;n=1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700808"/>
            <a:ext cx="6336704" cy="4392488"/>
          </a:xfrm>
          <a:prstGeom prst="rect">
            <a:avLst/>
          </a:prstGeom>
          <a:noFill/>
          <a:ln>
            <a:noFill/>
          </a:ln>
        </p:spPr>
      </p:pic>
    </p:spTree>
    <p:extLst>
      <p:ext uri="{BB962C8B-B14F-4D97-AF65-F5344CB8AC3E}">
        <p14:creationId xmlns:p14="http://schemas.microsoft.com/office/powerpoint/2010/main" val="3303092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229600" cy="6250706"/>
          </a:xfrm>
        </p:spPr>
        <p:txBody>
          <a:bodyPr>
            <a:normAutofit/>
          </a:bodyPr>
          <a:lstStyle/>
          <a:p>
            <a:pPr algn="l"/>
            <a:r>
              <a:rPr lang="ru-RU" sz="3200" b="1" dirty="0"/>
              <a:t>Треморы, как и сейсмический шум (образование микротрещин в породах земной коры!?), обнаружены всего два десятка лет назад. Согласно новой теории причин землетрясений, </a:t>
            </a:r>
            <a:r>
              <a:rPr lang="ru-RU" sz="3200" b="1" dirty="0" smtClean="0"/>
              <a:t>тремор </a:t>
            </a:r>
            <a:r>
              <a:rPr lang="ru-RU" sz="3200" b="1" dirty="0"/>
              <a:t>– это процесс образования макротрещин длиной в десятки или сотни метров после слияния микротрещин в породах земной коры. Тремор предшествует любому виду землетрясений.</a:t>
            </a:r>
            <a:endParaRPr lang="ru-RU" sz="3200"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42</a:t>
            </a:fld>
            <a:endParaRPr lang="ru-RU" dirty="0"/>
          </a:p>
        </p:txBody>
      </p:sp>
    </p:spTree>
    <p:extLst>
      <p:ext uri="{BB962C8B-B14F-4D97-AF65-F5344CB8AC3E}">
        <p14:creationId xmlns:p14="http://schemas.microsoft.com/office/powerpoint/2010/main" val="23078763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noAutofit/>
          </a:bodyPr>
          <a:lstStyle/>
          <a:p>
            <a:pPr algn="l"/>
            <a:r>
              <a:rPr lang="ru-RU" sz="3200" b="1" dirty="0" smtClean="0"/>
              <a:t>Где произойдет сильное землетрясение (образуется глобальная трещина)– </a:t>
            </a:r>
            <a:r>
              <a:rPr lang="ru-RU" sz="3200" b="1" dirty="0"/>
              <a:t>там, где фиксируется концентрация последовательности слабых землетрясений (треморов) на ограниченном участке земной </a:t>
            </a:r>
            <a:r>
              <a:rPr lang="ru-RU" sz="3200" b="1" dirty="0" smtClean="0"/>
              <a:t>поверхности. </a:t>
            </a:r>
            <a:br>
              <a:rPr lang="ru-RU" sz="3200" b="1" dirty="0" smtClean="0"/>
            </a:br>
            <a:r>
              <a:rPr lang="ru-RU" sz="3200" b="1" dirty="0" smtClean="0"/>
              <a:t>Прогноз: город Добрянка Пермского края возле Камского водохранилища, где на участке 30х10 км фиксируется несколько десятков землетрясений в год магнитудой от 2 до 3 (сейсмологи бьют тревогу). И еще целый ряд городов возле крупных водохранилищ.</a:t>
            </a:r>
            <a:endParaRPr lang="ru-RU" sz="3200" dirty="0"/>
          </a:p>
        </p:txBody>
      </p:sp>
      <p:sp>
        <p:nvSpPr>
          <p:cNvPr id="3" name="Нижний колонтитул 2"/>
          <p:cNvSpPr>
            <a:spLocks noGrp="1"/>
          </p:cNvSpPr>
          <p:nvPr>
            <p:ph type="ftr" sz="quarter" idx="11"/>
          </p:nvPr>
        </p:nvSpPr>
        <p:spPr/>
        <p:txBody>
          <a:bodyPr/>
          <a:lstStyle/>
          <a:p>
            <a:pPr>
              <a:defRPr/>
            </a:pPr>
            <a:r>
              <a:rPr lang="ru-RU" dirty="0"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43</a:t>
            </a:fld>
            <a:endParaRPr lang="ru-RU" dirty="0"/>
          </a:p>
        </p:txBody>
      </p:sp>
    </p:spTree>
    <p:extLst>
      <p:ext uri="{BB962C8B-B14F-4D97-AF65-F5344CB8AC3E}">
        <p14:creationId xmlns:p14="http://schemas.microsoft.com/office/powerpoint/2010/main" val="842360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b="1" dirty="0" smtClean="0"/>
              <a:t>Стационарная сейсмостанция</a:t>
            </a:r>
            <a:endParaRPr lang="ru-RU" b="1" dirty="0"/>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44</a:t>
            </a:fld>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844824"/>
            <a:ext cx="655272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575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1080120"/>
          </a:xfrm>
        </p:spPr>
        <p:txBody>
          <a:bodyPr>
            <a:noAutofit/>
          </a:bodyPr>
          <a:lstStyle/>
          <a:p>
            <a:pPr algn="l"/>
            <a:r>
              <a:rPr lang="ru-RU" sz="3600" b="1" dirty="0"/>
              <a:t>ЭЛЛИСС-3 — </a:t>
            </a:r>
            <a:r>
              <a:rPr lang="ru-RU" sz="3600" b="1" dirty="0" smtClean="0"/>
              <a:t>линейная </a:t>
            </a:r>
            <a:r>
              <a:rPr lang="ru-RU" sz="3600" b="1" dirty="0"/>
              <a:t>сейсмостанция</a:t>
            </a:r>
            <a:br>
              <a:rPr lang="ru-RU" sz="3600" b="1" dirty="0"/>
            </a:br>
            <a:r>
              <a:rPr lang="ru-RU" sz="3600" b="1" dirty="0" smtClean="0"/>
              <a:t>(стоимость от</a:t>
            </a:r>
            <a:r>
              <a:rPr lang="ru-RU" sz="3600" b="1" dirty="0"/>
              <a:t> 1 068 000 </a:t>
            </a:r>
            <a:r>
              <a:rPr lang="ru-RU" sz="3600" b="1" dirty="0" smtClean="0"/>
              <a:t>руб.)</a:t>
            </a:r>
            <a:r>
              <a:rPr lang="ru-RU" sz="3600" b="1" dirty="0"/>
              <a:t> </a:t>
            </a:r>
            <a:br>
              <a:rPr lang="ru-RU" sz="3600" b="1" dirty="0"/>
            </a:br>
            <a:endParaRPr lang="ru-RU" sz="3600"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45</a:t>
            </a:fld>
            <a:endParaRPr lang="ru-R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988840"/>
            <a:ext cx="6912768"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588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lstStyle/>
          <a:p>
            <a:r>
              <a:rPr lang="ru-RU" b="1" dirty="0" smtClean="0"/>
              <a:t>4. Когда произойдет сильное землетрясение </a:t>
            </a:r>
            <a:endParaRPr lang="ru-RU" b="1" dirty="0"/>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46</a:t>
            </a:fld>
            <a:endParaRPr lang="ru-RU" dirty="0"/>
          </a:p>
        </p:txBody>
      </p:sp>
    </p:spTree>
    <p:extLst>
      <p:ext uri="{BB962C8B-B14F-4D97-AF65-F5344CB8AC3E}">
        <p14:creationId xmlns:p14="http://schemas.microsoft.com/office/powerpoint/2010/main" val="985770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fontScale="90000"/>
          </a:bodyPr>
          <a:lstStyle/>
          <a:p>
            <a:pPr algn="l"/>
            <a:r>
              <a:rPr lang="ru-RU" sz="3200" b="1" dirty="0" smtClean="0"/>
              <a:t>     Установлено</a:t>
            </a:r>
            <a:r>
              <a:rPr lang="ru-RU" sz="3200" b="1" dirty="0"/>
              <a:t>, что в периоды новолуний и полнолуний, когда Земля, Луна и Солнце находятся на одной </a:t>
            </a:r>
            <a:r>
              <a:rPr lang="ru-RU" sz="3200" b="1" dirty="0" smtClean="0"/>
              <a:t>прямой, </a:t>
            </a:r>
            <a:r>
              <a:rPr lang="ru-RU" sz="3200" b="1" dirty="0"/>
              <a:t>высота приливов в водоемах в среднем увеличивается в 2,7 раза по сравнению с высотой приливов при других фазах Луны. Приливы являются видимой частью динамического движения водных масс в водоемах из-за гравитации Луны. </a:t>
            </a:r>
            <a:r>
              <a:rPr lang="ru-RU" sz="3200" b="1" dirty="0" smtClean="0"/>
              <a:t>Очевидно</a:t>
            </a:r>
            <a:r>
              <a:rPr lang="ru-RU" sz="3200" b="1" dirty="0"/>
              <a:t>, что в периоды новолуний и полнолуний это движение возрастает. Новолуние и полнолуние наблюдаются ежемесячно, в течение года от 3 до 6 из них классифицируются как </a:t>
            </a:r>
            <a:r>
              <a:rPr lang="ru-RU" sz="3200" b="1" dirty="0" err="1" smtClean="0"/>
              <a:t>суперлуния</a:t>
            </a:r>
            <a:r>
              <a:rPr lang="ru-RU" sz="3200" b="1" dirty="0" smtClean="0"/>
              <a:t>.</a:t>
            </a:r>
            <a:endParaRPr lang="ru-RU" sz="3200" b="1" dirty="0"/>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47</a:t>
            </a:fld>
            <a:endParaRPr lang="ru-RU" dirty="0"/>
          </a:p>
        </p:txBody>
      </p:sp>
    </p:spTree>
    <p:extLst>
      <p:ext uri="{BB962C8B-B14F-4D97-AF65-F5344CB8AC3E}">
        <p14:creationId xmlns:p14="http://schemas.microsoft.com/office/powerpoint/2010/main" val="638710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t>Фазы Луны</a:t>
            </a:r>
            <a:endParaRPr lang="ru-RU" sz="40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48</a:t>
            </a:fld>
            <a:endParaRPr lang="ru-RU" dirty="0"/>
          </a:p>
        </p:txBody>
      </p:sp>
      <p:pic>
        <p:nvPicPr>
          <p:cNvPr id="6" name="Объект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4242" y="1600200"/>
            <a:ext cx="2455516" cy="4525963"/>
          </a:xfrm>
          <a:prstGeom prst="rect">
            <a:avLst/>
          </a:prstGeom>
          <a:noFill/>
        </p:spPr>
      </p:pic>
    </p:spTree>
    <p:extLst>
      <p:ext uri="{BB962C8B-B14F-4D97-AF65-F5344CB8AC3E}">
        <p14:creationId xmlns:p14="http://schemas.microsoft.com/office/powerpoint/2010/main" val="390473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229600" cy="6250706"/>
          </a:xfrm>
        </p:spPr>
        <p:txBody>
          <a:bodyPr>
            <a:normAutofit fontScale="90000"/>
          </a:bodyPr>
          <a:lstStyle/>
          <a:p>
            <a:pPr algn="l"/>
            <a:r>
              <a:rPr lang="ru-RU" sz="3100" b="1" dirty="0"/>
              <a:t>Статистика </a:t>
            </a:r>
            <a:r>
              <a:rPr lang="ru-RU" sz="3100" b="1" dirty="0" smtClean="0"/>
              <a:t>за 2000-2024 годы землетрясений с </a:t>
            </a:r>
            <a:r>
              <a:rPr lang="ru-RU" sz="3100" b="1" dirty="0"/>
              <a:t>магнитудой более 7 показывает, что на периоды новолуний и полнолуний </a:t>
            </a:r>
            <a:r>
              <a:rPr lang="ru-RU" sz="3100" b="1" dirty="0" smtClean="0"/>
              <a:t>(плюс-минус </a:t>
            </a:r>
            <a:r>
              <a:rPr lang="ru-RU" sz="3100" b="1" dirty="0"/>
              <a:t>один день) в отдельные годы приходится до  18% </a:t>
            </a:r>
            <a:r>
              <a:rPr lang="ru-RU" sz="3100" b="1" dirty="0" smtClean="0"/>
              <a:t> </a:t>
            </a:r>
            <a:r>
              <a:rPr lang="ru-RU" sz="3100" b="1" dirty="0"/>
              <a:t>землетрясений,  с магнитудой более 6 – до 33,3% землетрясений. С увеличением рассматриваемого диапазона (плюс-минус 2-3 </a:t>
            </a:r>
            <a:r>
              <a:rPr lang="ru-RU" sz="3100" b="1" dirty="0" smtClean="0"/>
              <a:t>дня) </a:t>
            </a:r>
            <a:r>
              <a:rPr lang="ru-RU" sz="3100" b="1" dirty="0"/>
              <a:t>процент происходящих землетрясений возрастает и для землетрясений с магнитудой более 6 достигает 50%. Статистический анализ также показал, что период </a:t>
            </a:r>
            <a:r>
              <a:rPr lang="ru-RU" sz="3100" b="1" dirty="0" err="1"/>
              <a:t>суперлуния</a:t>
            </a:r>
            <a:r>
              <a:rPr lang="ru-RU" sz="3100" b="1" dirty="0"/>
              <a:t>, когда новолуние или полнолуние совпадают с </a:t>
            </a:r>
            <a:r>
              <a:rPr lang="ru-RU" sz="3100" b="1" dirty="0" smtClean="0"/>
              <a:t>перигеем, фактически не </a:t>
            </a:r>
            <a:r>
              <a:rPr lang="ru-RU" sz="3100" b="1" dirty="0"/>
              <a:t>влияет на приведенную выше статистику</a:t>
            </a:r>
            <a:r>
              <a:rPr lang="ru-RU" b="1" dirty="0"/>
              <a:t>. </a:t>
            </a:r>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49</a:t>
            </a:fld>
            <a:endParaRPr lang="ru-RU" dirty="0"/>
          </a:p>
        </p:txBody>
      </p:sp>
    </p:spTree>
    <p:extLst>
      <p:ext uri="{BB962C8B-B14F-4D97-AF65-F5344CB8AC3E}">
        <p14:creationId xmlns:p14="http://schemas.microsoft.com/office/powerpoint/2010/main" val="696322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lstStyle/>
          <a:p>
            <a:pPr algn="l"/>
            <a:r>
              <a:rPr lang="ru-RU" b="1" dirty="0" smtClean="0"/>
              <a:t>   1. Существующая теория причин землетрясений – «колосс на глиняных ногах»</a:t>
            </a:r>
            <a:br>
              <a:rPr lang="ru-RU" b="1" dirty="0" smtClean="0"/>
            </a:br>
            <a:r>
              <a:rPr lang="en-US" b="1" dirty="0" smtClean="0"/>
              <a:t> </a:t>
            </a:r>
            <a:r>
              <a:rPr lang="ru-RU" sz="2800" b="1" dirty="0" smtClean="0">
                <a:solidFill>
                  <a:srgbClr val="00B0F0"/>
                </a:solidFill>
              </a:rPr>
              <a:t>Прогнозирование землетрясений по этой теории невозможно и, как следствие: </a:t>
            </a:r>
            <a:br>
              <a:rPr lang="ru-RU" sz="2800" b="1" dirty="0" smtClean="0">
                <a:solidFill>
                  <a:srgbClr val="00B0F0"/>
                </a:solidFill>
              </a:rPr>
            </a:br>
            <a:r>
              <a:rPr lang="ru-RU" sz="2800" b="1" dirty="0" smtClean="0">
                <a:solidFill>
                  <a:srgbClr val="00B0F0"/>
                </a:solidFill>
              </a:rPr>
              <a:t>а) экономические потери могут достигать 300 млрд. </a:t>
            </a:r>
            <a:r>
              <a:rPr lang="en-US" sz="2800" b="1" dirty="0" smtClean="0">
                <a:solidFill>
                  <a:srgbClr val="00B0F0"/>
                </a:solidFill>
              </a:rPr>
              <a:t>$ </a:t>
            </a:r>
            <a:r>
              <a:rPr lang="ru-RU" sz="2800" b="1" dirty="0" smtClean="0">
                <a:solidFill>
                  <a:srgbClr val="00B0F0"/>
                </a:solidFill>
              </a:rPr>
              <a:t>(Япония, 2011 г.); </a:t>
            </a:r>
            <a:br>
              <a:rPr lang="ru-RU" sz="2800" b="1" dirty="0" smtClean="0">
                <a:solidFill>
                  <a:srgbClr val="00B0F0"/>
                </a:solidFill>
              </a:rPr>
            </a:br>
            <a:r>
              <a:rPr lang="ru-RU" sz="2800" b="1" dirty="0" smtClean="0">
                <a:solidFill>
                  <a:srgbClr val="00B0F0"/>
                </a:solidFill>
              </a:rPr>
              <a:t>б) количество разрушенных городов – 21 плюс 342 села (Армения, Спитаки, 1988 г.); </a:t>
            </a:r>
            <a:br>
              <a:rPr lang="ru-RU" sz="2800" b="1" dirty="0" smtClean="0">
                <a:solidFill>
                  <a:srgbClr val="00B0F0"/>
                </a:solidFill>
              </a:rPr>
            </a:br>
            <a:r>
              <a:rPr lang="ru-RU" sz="2800" b="1" dirty="0" smtClean="0">
                <a:solidFill>
                  <a:srgbClr val="00B0F0"/>
                </a:solidFill>
              </a:rPr>
              <a:t>в) количество погибших – 830 тысяч (Китай, </a:t>
            </a:r>
            <a:r>
              <a:rPr lang="ru-RU" sz="2800" b="1" dirty="0" err="1" smtClean="0">
                <a:solidFill>
                  <a:srgbClr val="00B0F0"/>
                </a:solidFill>
              </a:rPr>
              <a:t>Шэньси</a:t>
            </a:r>
            <a:r>
              <a:rPr lang="ru-RU" sz="2800" b="1" dirty="0" smtClean="0">
                <a:solidFill>
                  <a:srgbClr val="00B0F0"/>
                </a:solidFill>
              </a:rPr>
              <a:t>, 1556 г.)</a:t>
            </a:r>
            <a:endParaRPr lang="ru-RU" sz="2800" b="1" dirty="0">
              <a:solidFill>
                <a:srgbClr val="00B0F0"/>
              </a:solidFill>
            </a:endParaRPr>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5</a:t>
            </a:fld>
            <a:endParaRPr lang="ru-RU" dirty="0"/>
          </a:p>
        </p:txBody>
      </p:sp>
    </p:spTree>
    <p:extLst>
      <p:ext uri="{BB962C8B-B14F-4D97-AF65-F5344CB8AC3E}">
        <p14:creationId xmlns:p14="http://schemas.microsoft.com/office/powerpoint/2010/main" val="3814754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5962674"/>
          </a:xfrm>
        </p:spPr>
        <p:txBody>
          <a:bodyPr>
            <a:normAutofit fontScale="90000"/>
          </a:bodyPr>
          <a:lstStyle/>
          <a:p>
            <a:pPr algn="l"/>
            <a:r>
              <a:rPr lang="ru-RU" sz="3600" b="1" dirty="0" smtClean="0"/>
              <a:t>     Когда произойдет сильное </a:t>
            </a:r>
            <a:r>
              <a:rPr lang="ru-RU" sz="3600" b="1" dirty="0" smtClean="0">
                <a:solidFill>
                  <a:srgbClr val="00B0F0"/>
                </a:solidFill>
              </a:rPr>
              <a:t>природное </a:t>
            </a:r>
            <a:r>
              <a:rPr lang="ru-RU" sz="3600" b="1" dirty="0" smtClean="0"/>
              <a:t>землетрясений (образование глобальной трещины) </a:t>
            </a:r>
            <a:r>
              <a:rPr lang="ru-RU" sz="3600" b="1" dirty="0"/>
              <a:t>– с определенной долей вероятности в периоды близкие к новолуниям и полнолуниям. </a:t>
            </a:r>
            <a:r>
              <a:rPr lang="ru-RU" sz="3600" b="1" dirty="0" smtClean="0"/>
              <a:t/>
            </a:r>
            <a:br>
              <a:rPr lang="ru-RU" sz="3600" b="1" dirty="0" smtClean="0"/>
            </a:br>
            <a:r>
              <a:rPr lang="ru-RU" sz="3600" b="1" dirty="0"/>
              <a:t> </a:t>
            </a:r>
            <a:r>
              <a:rPr lang="ru-RU" sz="3600" b="1" dirty="0" smtClean="0"/>
              <a:t>    Но </a:t>
            </a:r>
            <a:r>
              <a:rPr lang="ru-RU" sz="3600" b="1" dirty="0"/>
              <a:t>сохраняется вероятность сильных землетрясений и в периоды между новолуниями и полнолуниями. </a:t>
            </a:r>
            <a:r>
              <a:rPr lang="ru-RU" sz="3600" b="1" dirty="0" smtClean="0"/>
              <a:t>Причиной этого может являться техногенная (и военная!?) деятельность человека – взрывы на карьерах и шахтах, </a:t>
            </a:r>
            <a:r>
              <a:rPr lang="ru-RU" sz="3600" b="1" dirty="0" err="1" smtClean="0"/>
              <a:t>гидроразрывы</a:t>
            </a:r>
            <a:r>
              <a:rPr lang="ru-RU" sz="3600" b="1" dirty="0" smtClean="0"/>
              <a:t> при добыче сланцевой нефти и прочее.</a:t>
            </a:r>
            <a:r>
              <a:rPr lang="ru-RU" sz="3600" b="1" dirty="0"/>
              <a:t/>
            </a:r>
            <a:br>
              <a:rPr lang="ru-RU" sz="3600" b="1" dirty="0"/>
            </a:br>
            <a:endParaRPr lang="ru-RU" sz="3600" dirty="0"/>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50</a:t>
            </a:fld>
            <a:endParaRPr lang="ru-RU" dirty="0"/>
          </a:p>
        </p:txBody>
      </p:sp>
    </p:spTree>
    <p:extLst>
      <p:ext uri="{BB962C8B-B14F-4D97-AF65-F5344CB8AC3E}">
        <p14:creationId xmlns:p14="http://schemas.microsoft.com/office/powerpoint/2010/main" val="2623633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t>5. Предварительное заключение и рекомендации</a:t>
            </a:r>
            <a:endParaRPr lang="ru-RU" sz="3600" b="1" dirty="0"/>
          </a:p>
        </p:txBody>
      </p:sp>
      <p:sp>
        <p:nvSpPr>
          <p:cNvPr id="3" name="Объект 2"/>
          <p:cNvSpPr>
            <a:spLocks noGrp="1"/>
          </p:cNvSpPr>
          <p:nvPr>
            <p:ph idx="1"/>
          </p:nvPr>
        </p:nvSpPr>
        <p:spPr>
          <a:xfrm>
            <a:off x="457200" y="1600200"/>
            <a:ext cx="8229600" cy="5069160"/>
          </a:xfrm>
        </p:spPr>
        <p:txBody>
          <a:bodyPr>
            <a:normAutofit/>
          </a:bodyPr>
          <a:lstStyle/>
          <a:p>
            <a:pPr marL="0" indent="0">
              <a:buNone/>
            </a:pPr>
            <a:r>
              <a:rPr lang="ru-RU" b="1" dirty="0" smtClean="0"/>
              <a:t>     Подводя </a:t>
            </a:r>
            <a:r>
              <a:rPr lang="ru-RU" b="1" dirty="0"/>
              <a:t>итог результатам проведенного исследования, кратко ответим на два </a:t>
            </a:r>
            <a:r>
              <a:rPr lang="ru-RU" b="1" dirty="0" smtClean="0"/>
              <a:t>вопроса </a:t>
            </a:r>
            <a:r>
              <a:rPr lang="ru-RU" b="1" dirty="0"/>
              <a:t>– где и когда ожидать сильных </a:t>
            </a:r>
            <a:r>
              <a:rPr lang="ru-RU" b="1" dirty="0" smtClean="0"/>
              <a:t> землетрясений</a:t>
            </a:r>
            <a:r>
              <a:rPr lang="ru-RU" b="1" dirty="0"/>
              <a:t>: </a:t>
            </a:r>
          </a:p>
          <a:p>
            <a:pPr marL="0" lvl="0" indent="0">
              <a:buNone/>
            </a:pPr>
            <a:r>
              <a:rPr lang="ru-RU" b="1" dirty="0" smtClean="0"/>
              <a:t>     1) где </a:t>
            </a:r>
            <a:r>
              <a:rPr lang="ru-RU" b="1" dirty="0"/>
              <a:t>– там, где фиксируется концентрация </a:t>
            </a:r>
            <a:r>
              <a:rPr lang="ru-RU" b="1" dirty="0" smtClean="0"/>
              <a:t>слабых </a:t>
            </a:r>
            <a:r>
              <a:rPr lang="ru-RU" b="1" dirty="0"/>
              <a:t>землетрясений (треморов) на ограниченном участке земной поверхности; </a:t>
            </a:r>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51</a:t>
            </a:fld>
            <a:endParaRPr lang="ru-RU" dirty="0"/>
          </a:p>
        </p:txBody>
      </p:sp>
    </p:spTree>
    <p:extLst>
      <p:ext uri="{BB962C8B-B14F-4D97-AF65-F5344CB8AC3E}">
        <p14:creationId xmlns:p14="http://schemas.microsoft.com/office/powerpoint/2010/main" val="37508651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23528" y="908720"/>
            <a:ext cx="8229600" cy="5544616"/>
          </a:xfrm>
        </p:spPr>
        <p:txBody>
          <a:bodyPr>
            <a:noAutofit/>
          </a:bodyPr>
          <a:lstStyle/>
          <a:p>
            <a:pPr algn="l"/>
            <a:r>
              <a:rPr lang="ru-RU" sz="3600" b="1" dirty="0" smtClean="0"/>
              <a:t>     2) </a:t>
            </a:r>
            <a:r>
              <a:rPr lang="ru-RU" sz="3200" b="1" dirty="0" smtClean="0"/>
              <a:t>когда происходят </a:t>
            </a:r>
            <a:r>
              <a:rPr lang="ru-RU" sz="3200" b="1" dirty="0" smtClean="0">
                <a:solidFill>
                  <a:srgbClr val="00B0F0"/>
                </a:solidFill>
              </a:rPr>
              <a:t>природные </a:t>
            </a:r>
            <a:r>
              <a:rPr lang="ru-RU" sz="3200" b="1" dirty="0" smtClean="0"/>
              <a:t>землетрясения – </a:t>
            </a:r>
            <a:r>
              <a:rPr lang="ru-RU" sz="3200" b="1" dirty="0"/>
              <a:t>с определенной долей вероятности в периоды близкие к новолуниям и полнолуниям. </a:t>
            </a:r>
            <a:r>
              <a:rPr lang="ru-RU" sz="3200" b="1" dirty="0" smtClean="0"/>
              <a:t>Сохраняется </a:t>
            </a:r>
            <a:r>
              <a:rPr lang="ru-RU" sz="3200" b="1" dirty="0"/>
              <a:t>вероятность сильных землетрясений </a:t>
            </a:r>
            <a:r>
              <a:rPr lang="ru-RU" sz="3200" b="1" dirty="0" smtClean="0"/>
              <a:t>в </a:t>
            </a:r>
            <a:r>
              <a:rPr lang="ru-RU" sz="3200" b="1" dirty="0"/>
              <a:t>периоды между новолуниями и </a:t>
            </a:r>
            <a:r>
              <a:rPr lang="ru-RU" sz="3200" b="1" dirty="0" smtClean="0"/>
              <a:t>полнолуниями; </a:t>
            </a:r>
            <a:r>
              <a:rPr lang="ru-RU" sz="3200" b="1" dirty="0"/>
              <a:t/>
            </a:r>
            <a:br>
              <a:rPr lang="ru-RU" sz="3200" b="1" dirty="0"/>
            </a:br>
            <a:r>
              <a:rPr lang="ru-RU" sz="3200" b="1" dirty="0" smtClean="0"/>
              <a:t>     3) техногенные взрывы (рудники, карьеры, шахты), как динамический волновой процесс, существенно ускоряют процесс подготавливаемых </a:t>
            </a:r>
            <a:r>
              <a:rPr lang="ru-RU" sz="3200" b="1" dirty="0" smtClean="0">
                <a:solidFill>
                  <a:srgbClr val="00B0F0"/>
                </a:solidFill>
              </a:rPr>
              <a:t>природных </a:t>
            </a:r>
            <a:r>
              <a:rPr lang="ru-RU" sz="3200" b="1" dirty="0" smtClean="0"/>
              <a:t>землетрясений. </a:t>
            </a:r>
            <a:r>
              <a:rPr lang="ru-RU" sz="3200" b="1" dirty="0"/>
              <a:t>Т</a:t>
            </a:r>
            <a:r>
              <a:rPr lang="ru-RU" sz="3200" b="1" dirty="0" smtClean="0"/>
              <a:t>акие землетрясения носят уже </a:t>
            </a:r>
            <a:r>
              <a:rPr lang="ru-RU" sz="3200" b="1" dirty="0" smtClean="0">
                <a:solidFill>
                  <a:srgbClr val="C00000"/>
                </a:solidFill>
              </a:rPr>
              <a:t>техногенный</a:t>
            </a:r>
            <a:r>
              <a:rPr lang="ru-RU" sz="3200" b="1" dirty="0" smtClean="0"/>
              <a:t> характер; </a:t>
            </a:r>
            <a:r>
              <a:rPr lang="ru-RU" sz="3200" b="1" dirty="0"/>
              <a:t/>
            </a:r>
            <a:br>
              <a:rPr lang="ru-RU" sz="3200" b="1" dirty="0"/>
            </a:br>
            <a:endParaRPr lang="ru-RU" sz="3200"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52</a:t>
            </a:fld>
            <a:endParaRPr lang="ru-RU" dirty="0"/>
          </a:p>
        </p:txBody>
      </p:sp>
    </p:spTree>
    <p:extLst>
      <p:ext uri="{BB962C8B-B14F-4D97-AF65-F5344CB8AC3E}">
        <p14:creationId xmlns:p14="http://schemas.microsoft.com/office/powerpoint/2010/main" val="1083954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fontScale="90000"/>
          </a:bodyPr>
          <a:lstStyle/>
          <a:p>
            <a:pPr algn="l"/>
            <a:r>
              <a:rPr lang="ru-RU" sz="3600" b="1" dirty="0" smtClean="0"/>
              <a:t>4) карты сейсмического районирования должны составляться не только с учетом </a:t>
            </a:r>
            <a:r>
              <a:rPr lang="ru-RU" sz="3600" b="1" dirty="0" smtClean="0">
                <a:solidFill>
                  <a:srgbClr val="00B0F0"/>
                </a:solidFill>
              </a:rPr>
              <a:t>ограничено известной истории</a:t>
            </a:r>
            <a:r>
              <a:rPr lang="ru-RU" sz="3600" b="1" dirty="0" smtClean="0"/>
              <a:t> прошедших землетрясений (предшествующие и существующие карты), но и с учетом наличия водных источников, как </a:t>
            </a:r>
            <a:r>
              <a:rPr lang="ru-RU" sz="3600" b="1" dirty="0" smtClean="0">
                <a:solidFill>
                  <a:srgbClr val="00B0F0"/>
                </a:solidFill>
              </a:rPr>
              <a:t>инициаторов</a:t>
            </a:r>
            <a:r>
              <a:rPr lang="ru-RU" sz="3600" b="1" dirty="0" smtClean="0"/>
              <a:t> природных землетрясений, и промышленных объектов, на которых выполняются взрывные работы (рудники, карьеры, шахты), как </a:t>
            </a:r>
            <a:r>
              <a:rPr lang="ru-RU" sz="3600" b="1" dirty="0" smtClean="0">
                <a:solidFill>
                  <a:srgbClr val="00B0F0"/>
                </a:solidFill>
              </a:rPr>
              <a:t>ускорителей </a:t>
            </a:r>
            <a:r>
              <a:rPr lang="ru-RU" sz="3600" b="1" dirty="0" smtClean="0"/>
              <a:t>природных землетрясений</a:t>
            </a:r>
            <a:r>
              <a:rPr lang="ru-RU" dirty="0" smtClean="0"/>
              <a:t>.</a:t>
            </a:r>
            <a:endParaRPr lang="ru-RU" dirty="0"/>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53</a:t>
            </a:fld>
            <a:endParaRPr lang="ru-RU" dirty="0"/>
          </a:p>
        </p:txBody>
      </p:sp>
    </p:spTree>
    <p:extLst>
      <p:ext uri="{BB962C8B-B14F-4D97-AF65-F5344CB8AC3E}">
        <p14:creationId xmlns:p14="http://schemas.microsoft.com/office/powerpoint/2010/main" val="1390678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Справочный материал: </a:t>
            </a:r>
            <a:r>
              <a:rPr lang="ru-RU" b="1" dirty="0" err="1" smtClean="0"/>
              <a:t>трехосевой</a:t>
            </a:r>
            <a:r>
              <a:rPr lang="ru-RU" b="1" dirty="0" smtClean="0"/>
              <a:t> </a:t>
            </a:r>
            <a:r>
              <a:rPr lang="ru-RU" b="1" dirty="0"/>
              <a:t>акселерометр GY-291 на ADXL345</a:t>
            </a:r>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54</a:t>
            </a:fld>
            <a:endParaRPr lang="ru-RU" dirty="0"/>
          </a:p>
        </p:txBody>
      </p:sp>
      <p:pic>
        <p:nvPicPr>
          <p:cNvPr id="1026" name="Picture 2" descr="https://avatars.mds.yandex.net/i?id=9cf63436f1bb94b849c4ecc01da562ac44185373-4903222-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44824"/>
            <a:ext cx="7344816"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1234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fontScale="90000"/>
          </a:bodyPr>
          <a:lstStyle/>
          <a:p>
            <a:pPr algn="l"/>
            <a:r>
              <a:rPr lang="ru-RU" sz="3200" b="1" dirty="0" smtClean="0"/>
              <a:t>    В </a:t>
            </a:r>
            <a:r>
              <a:rPr lang="ru-RU" sz="3200" b="1" dirty="0"/>
              <a:t>Курило-Камчатском регионе </a:t>
            </a:r>
            <a:r>
              <a:rPr lang="ru-RU" sz="3200" b="1" dirty="0" smtClean="0"/>
              <a:t>акселерометры </a:t>
            </a:r>
            <a:r>
              <a:rPr lang="ru-RU" sz="3200" b="1" dirty="0"/>
              <a:t>входят в оснащение специализированных сейсмических </a:t>
            </a:r>
            <a:r>
              <a:rPr lang="ru-RU" sz="3200" b="1" dirty="0" smtClean="0"/>
              <a:t>станций </a:t>
            </a:r>
            <a:r>
              <a:rPr lang="ru-RU" sz="3200" b="1" dirty="0" smtClean="0">
                <a:solidFill>
                  <a:srgbClr val="00B0F0"/>
                </a:solidFill>
              </a:rPr>
              <a:t>с 2015 года </a:t>
            </a:r>
            <a:r>
              <a:rPr lang="ru-RU" sz="3200" b="1" dirty="0" smtClean="0"/>
              <a:t>(22 акселерометра). </a:t>
            </a:r>
            <a:br>
              <a:rPr lang="ru-RU" sz="3200" b="1" dirty="0" smtClean="0"/>
            </a:br>
            <a:r>
              <a:rPr lang="ru-RU" sz="3200" b="1" dirty="0" smtClean="0"/>
              <a:t>    </a:t>
            </a:r>
            <a:r>
              <a:rPr lang="ru-RU" sz="3200" b="1" dirty="0" smtClean="0">
                <a:solidFill>
                  <a:srgbClr val="00B0F0"/>
                </a:solidFill>
              </a:rPr>
              <a:t>В 2022</a:t>
            </a:r>
            <a:r>
              <a:rPr lang="ru-RU" sz="3200" b="1" dirty="0">
                <a:solidFill>
                  <a:srgbClr val="00B0F0"/>
                </a:solidFill>
              </a:rPr>
              <a:t> </a:t>
            </a:r>
            <a:r>
              <a:rPr lang="ru-RU" sz="3200" b="1" dirty="0" smtClean="0">
                <a:solidFill>
                  <a:srgbClr val="00B0F0"/>
                </a:solidFill>
              </a:rPr>
              <a:t>году </a:t>
            </a:r>
            <a:r>
              <a:rPr lang="ru-RU" sz="3200" b="1" dirty="0" smtClean="0"/>
              <a:t>в Кузбассе </a:t>
            </a:r>
            <a:r>
              <a:rPr lang="ru-RU" sz="3200" b="1" dirty="0" err="1" smtClean="0"/>
              <a:t>Таштагольское</a:t>
            </a:r>
            <a:r>
              <a:rPr lang="ru-RU" sz="3200" b="1" dirty="0" smtClean="0"/>
              <a:t> </a:t>
            </a:r>
            <a:r>
              <a:rPr lang="ru-RU" sz="3200" b="1" dirty="0"/>
              <a:t>железорудное месторождение оснастили системой сейсмического мониторинга </a:t>
            </a:r>
            <a:r>
              <a:rPr lang="ru-RU" sz="3200" b="1" dirty="0" smtClean="0"/>
              <a:t>с акселерометрами ДРЦ-11 (15 акселерометров).</a:t>
            </a:r>
            <a:br>
              <a:rPr lang="ru-RU" sz="3200" b="1" dirty="0" smtClean="0"/>
            </a:br>
            <a:r>
              <a:rPr lang="ru-RU" sz="3200" b="1" dirty="0" smtClean="0"/>
              <a:t>     </a:t>
            </a:r>
            <a:r>
              <a:rPr lang="ru-RU" sz="3200" b="1" dirty="0" smtClean="0">
                <a:latin typeface="+mn-lt"/>
              </a:rPr>
              <a:t>СП </a:t>
            </a:r>
            <a:r>
              <a:rPr lang="ru-RU" sz="3200" b="1" dirty="0">
                <a:latin typeface="+mn-lt"/>
              </a:rPr>
              <a:t>14.13330.</a:t>
            </a:r>
            <a:r>
              <a:rPr lang="ru-RU" sz="3200" b="1" dirty="0">
                <a:solidFill>
                  <a:srgbClr val="00B0F0"/>
                </a:solidFill>
                <a:latin typeface="+mn-lt"/>
              </a:rPr>
              <a:t>2014 </a:t>
            </a:r>
            <a:r>
              <a:rPr lang="ru-RU" sz="3200" b="1" dirty="0">
                <a:latin typeface="+mn-lt"/>
              </a:rPr>
              <a:t>«СНиП II-7-81. Строительство в сейсмических районах</a:t>
            </a:r>
            <a:r>
              <a:rPr lang="ru-RU" sz="3200" b="1" dirty="0" smtClean="0">
                <a:latin typeface="+mn-lt"/>
              </a:rPr>
              <a:t>»* требовал применения </a:t>
            </a:r>
            <a:r>
              <a:rPr lang="ru-RU" sz="3200" b="1" dirty="0" err="1" smtClean="0">
                <a:latin typeface="+mn-lt"/>
              </a:rPr>
              <a:t>акселерограмм</a:t>
            </a:r>
            <a:r>
              <a:rPr lang="ru-RU" sz="3200" b="1" dirty="0" smtClean="0">
                <a:latin typeface="+mn-lt"/>
              </a:rPr>
              <a:t> при расчетах!?</a:t>
            </a:r>
            <a:r>
              <a:rPr lang="ru-RU" sz="2800" dirty="0"/>
              <a:t> </a:t>
            </a:r>
            <a:r>
              <a:rPr lang="ru-RU" sz="2800" dirty="0" smtClean="0"/>
              <a:t> </a:t>
            </a:r>
            <a:r>
              <a:rPr lang="ru-RU" sz="2800" b="1" dirty="0" smtClean="0">
                <a:solidFill>
                  <a:srgbClr val="00B0F0"/>
                </a:solidFill>
              </a:rPr>
              <a:t>5.2.2 </a:t>
            </a:r>
            <a:r>
              <a:rPr lang="ru-RU" sz="2800" b="1" dirty="0">
                <a:solidFill>
                  <a:srgbClr val="00B0F0"/>
                </a:solidFill>
              </a:rPr>
              <a:t>Расчеты, соответствующие MP3, следует, как правило, выполнять во временной области с применением инструментальных или синтезированных </a:t>
            </a:r>
            <a:r>
              <a:rPr lang="ru-RU" sz="2800" b="1" dirty="0" err="1" smtClean="0">
                <a:solidFill>
                  <a:srgbClr val="00B0F0"/>
                </a:solidFill>
              </a:rPr>
              <a:t>акселерограмм</a:t>
            </a:r>
            <a:endParaRPr lang="ru-RU" sz="3200" b="1" dirty="0">
              <a:solidFill>
                <a:srgbClr val="00B0F0"/>
              </a:solidFill>
              <a:latin typeface="+mn-lt"/>
            </a:endParaRPr>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55</a:t>
            </a:fld>
            <a:endParaRPr lang="ru-RU" dirty="0"/>
          </a:p>
        </p:txBody>
      </p:sp>
    </p:spTree>
    <p:extLst>
      <p:ext uri="{BB962C8B-B14F-4D97-AF65-F5344CB8AC3E}">
        <p14:creationId xmlns:p14="http://schemas.microsoft.com/office/powerpoint/2010/main" val="4078548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t>Истоки теории тепловых </a:t>
            </a:r>
            <a:r>
              <a:rPr lang="ru-RU" sz="3600" b="1" dirty="0"/>
              <a:t>конвекционных потоков </a:t>
            </a:r>
            <a:r>
              <a:rPr lang="ru-RU" sz="3600" b="1" dirty="0" smtClean="0"/>
              <a:t>в мантии </a:t>
            </a:r>
            <a:r>
              <a:rPr lang="ru-RU" sz="3600" b="1" dirty="0"/>
              <a:t>Земли</a:t>
            </a:r>
          </a:p>
        </p:txBody>
      </p:sp>
      <p:sp>
        <p:nvSpPr>
          <p:cNvPr id="3" name="Объект 2"/>
          <p:cNvSpPr>
            <a:spLocks noGrp="1"/>
          </p:cNvSpPr>
          <p:nvPr>
            <p:ph idx="1"/>
          </p:nvPr>
        </p:nvSpPr>
        <p:spPr>
          <a:xfrm>
            <a:off x="457200" y="1916832"/>
            <a:ext cx="8229600" cy="4752528"/>
          </a:xfrm>
        </p:spPr>
        <p:txBody>
          <a:bodyPr>
            <a:normAutofit fontScale="85000" lnSpcReduction="10000"/>
          </a:bodyPr>
          <a:lstStyle/>
          <a:p>
            <a:pPr marL="0" indent="0">
              <a:buNone/>
            </a:pPr>
            <a:r>
              <a:rPr lang="ru-RU" b="1" dirty="0" smtClean="0"/>
              <a:t>    </a:t>
            </a:r>
            <a:r>
              <a:rPr lang="ru-RU" sz="3500" b="1" dirty="0" smtClean="0"/>
              <a:t>Основы </a:t>
            </a:r>
            <a:r>
              <a:rPr lang="ru-RU" sz="3500" b="1" dirty="0"/>
              <a:t>общей теории конвективных течений были заложены еще в работах А. </a:t>
            </a:r>
            <a:r>
              <a:rPr lang="ru-RU" sz="3500" b="1" dirty="0" err="1"/>
              <a:t>Бенара</a:t>
            </a:r>
            <a:r>
              <a:rPr lang="ru-RU" sz="3500" b="1" dirty="0"/>
              <a:t> (1901) и Дж. Рэлея (1916), не имеющих какого-либо отношения к </a:t>
            </a:r>
            <a:r>
              <a:rPr lang="ru-RU" sz="3500" b="1" dirty="0" smtClean="0"/>
              <a:t>расплавленной </a:t>
            </a:r>
            <a:r>
              <a:rPr lang="ru-RU" sz="3500" b="1" dirty="0"/>
              <a:t>мантии Земли. </a:t>
            </a:r>
            <a:endParaRPr lang="ru-RU" sz="3500" b="1" dirty="0" smtClean="0"/>
          </a:p>
          <a:p>
            <a:pPr marL="0" indent="0">
              <a:buNone/>
            </a:pPr>
            <a:r>
              <a:rPr lang="ru-RU" sz="3500" b="1" dirty="0" smtClean="0"/>
              <a:t>    В </a:t>
            </a:r>
            <a:r>
              <a:rPr lang="ru-RU" sz="3500" b="1" dirty="0"/>
              <a:t>1912 году метеоролог </a:t>
            </a:r>
            <a:r>
              <a:rPr lang="ru-RU" sz="3500" b="1" dirty="0" smtClean="0"/>
              <a:t>Альфред </a:t>
            </a:r>
            <a:r>
              <a:rPr lang="ru-RU" sz="3500" b="1" dirty="0" err="1" smtClean="0"/>
              <a:t>Вегенер</a:t>
            </a:r>
            <a:r>
              <a:rPr lang="ru-RU" sz="3500" b="1" dirty="0"/>
              <a:t> </a:t>
            </a:r>
            <a:r>
              <a:rPr lang="ru-RU" sz="3500" b="1" dirty="0" smtClean="0"/>
              <a:t>выдвинул гипотезу дрейфа </a:t>
            </a:r>
            <a:r>
              <a:rPr lang="ru-RU" sz="3500" b="1" dirty="0"/>
              <a:t>материков. Эта </a:t>
            </a:r>
            <a:r>
              <a:rPr lang="ru-RU" sz="3500" b="1" dirty="0" smtClean="0"/>
              <a:t>гипотеза  </a:t>
            </a:r>
            <a:r>
              <a:rPr lang="ru-RU" sz="3500" b="1" dirty="0"/>
              <a:t>спустя пятьдесят лет легла в основу современной теории </a:t>
            </a:r>
            <a:r>
              <a:rPr lang="ru-RU" sz="3500" b="1" dirty="0" smtClean="0"/>
              <a:t>тектонического движения литосферных плит, как причины землетрясений (почти по Архимеду!).</a:t>
            </a:r>
            <a:endParaRPr lang="ru-RU" sz="3500" b="1"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6</a:t>
            </a:fld>
            <a:endParaRPr lang="ru-RU" dirty="0"/>
          </a:p>
        </p:txBody>
      </p:sp>
    </p:spTree>
    <p:extLst>
      <p:ext uri="{BB962C8B-B14F-4D97-AF65-F5344CB8AC3E}">
        <p14:creationId xmlns:p14="http://schemas.microsoft.com/office/powerpoint/2010/main" val="494929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229600" cy="5400600"/>
          </a:xfrm>
        </p:spPr>
        <p:txBody>
          <a:bodyPr>
            <a:normAutofit fontScale="90000"/>
          </a:bodyPr>
          <a:lstStyle/>
          <a:p>
            <a:pPr algn="l"/>
            <a:r>
              <a:rPr lang="ru-RU" sz="3200" b="1" dirty="0" smtClean="0"/>
              <a:t>     </a:t>
            </a:r>
            <a:r>
              <a:rPr lang="ru-RU" sz="3600" b="1" dirty="0" smtClean="0"/>
              <a:t>В </a:t>
            </a:r>
            <a:r>
              <a:rPr lang="ru-RU" sz="3600" b="1" dirty="0">
                <a:solidFill>
                  <a:srgbClr val="00B050"/>
                </a:solidFill>
              </a:rPr>
              <a:t>1965 году </a:t>
            </a:r>
            <a:r>
              <a:rPr lang="ru-RU" sz="3600" b="1" dirty="0"/>
              <a:t>в Лондонском королевском обществе </a:t>
            </a:r>
            <a:r>
              <a:rPr lang="ru-RU" sz="3600" b="1" dirty="0" smtClean="0"/>
              <a:t>(ведущее </a:t>
            </a:r>
            <a:r>
              <a:rPr lang="ru-RU" sz="3600" b="1" dirty="0"/>
              <a:t>научное общество </a:t>
            </a:r>
            <a:r>
              <a:rPr lang="ru-RU" sz="3600" b="1" dirty="0" smtClean="0"/>
              <a:t>Великобритании) состоялся </a:t>
            </a:r>
            <a:r>
              <a:rPr lang="ru-RU" sz="3600" b="1" dirty="0"/>
              <a:t>симпозиум по дрейфу континентов, который </a:t>
            </a:r>
            <a:r>
              <a:rPr lang="ru-RU" sz="3600" b="1" dirty="0" smtClean="0"/>
              <a:t>считается </a:t>
            </a:r>
            <a:r>
              <a:rPr lang="ru-RU" sz="3600" b="1" dirty="0"/>
              <a:t>официальным началом признания тектоники плит научным сообществом.  На </a:t>
            </a:r>
            <a:r>
              <a:rPr lang="ru-RU" sz="3600" b="1" dirty="0" smtClean="0"/>
              <a:t> </a:t>
            </a:r>
            <a:r>
              <a:rPr lang="ru-RU" sz="3600" b="1" dirty="0"/>
              <a:t>симпозиуме </a:t>
            </a:r>
            <a:r>
              <a:rPr lang="ru-RU" sz="3600" b="1" dirty="0" smtClean="0"/>
              <a:t>ученый Эдвард </a:t>
            </a:r>
            <a:r>
              <a:rPr lang="ru-RU" sz="3600" b="1" dirty="0" err="1" smtClean="0"/>
              <a:t>Буллард</a:t>
            </a:r>
            <a:r>
              <a:rPr lang="ru-RU" sz="3600" b="1" dirty="0"/>
              <a:t> </a:t>
            </a:r>
            <a:r>
              <a:rPr lang="ru-RU" sz="3600" b="1" dirty="0" smtClean="0"/>
              <a:t>с </a:t>
            </a:r>
            <a:r>
              <a:rPr lang="ru-RU" sz="3600" b="1" dirty="0"/>
              <a:t>помощью компьютерных </a:t>
            </a:r>
            <a:r>
              <a:rPr lang="ru-RU" sz="3600" b="1" dirty="0" smtClean="0"/>
              <a:t>технологий показал, </a:t>
            </a:r>
            <a:r>
              <a:rPr lang="ru-RU" sz="3600" b="1" dirty="0"/>
              <a:t>как континенты по обе стороны Атлантики могли бы лучше всего подойти друг к </a:t>
            </a:r>
            <a:r>
              <a:rPr lang="ru-RU" sz="3600" b="1" dirty="0" smtClean="0"/>
              <a:t>другу</a:t>
            </a:r>
            <a:r>
              <a:rPr lang="ru-RU" sz="3600" b="1" dirty="0"/>
              <a:t>.</a:t>
            </a:r>
            <a:r>
              <a:rPr lang="ru-RU" sz="3600" b="1" dirty="0" smtClean="0"/>
              <a:t> </a:t>
            </a:r>
            <a:r>
              <a:rPr lang="ru-RU" sz="3600" b="1" dirty="0"/>
              <a:t>Это стало известно как знаменитая «подгонка </a:t>
            </a:r>
            <a:r>
              <a:rPr lang="ru-RU" sz="3600" b="1" dirty="0" err="1"/>
              <a:t>Булларда</a:t>
            </a:r>
            <a:r>
              <a:rPr lang="ru-RU" sz="3600" b="1" dirty="0"/>
              <a:t>».</a:t>
            </a:r>
            <a:br>
              <a:rPr lang="ru-RU" sz="3600" b="1" dirty="0"/>
            </a:br>
            <a:endParaRPr lang="ru-RU" sz="3600" b="1" dirty="0"/>
          </a:p>
        </p:txBody>
      </p:sp>
      <p:sp>
        <p:nvSpPr>
          <p:cNvPr id="3" name="Нижний колонтитул 2"/>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4" name="Номер слайда 3"/>
          <p:cNvSpPr>
            <a:spLocks noGrp="1"/>
          </p:cNvSpPr>
          <p:nvPr>
            <p:ph type="sldNum" sz="quarter" idx="12"/>
          </p:nvPr>
        </p:nvSpPr>
        <p:spPr/>
        <p:txBody>
          <a:bodyPr/>
          <a:lstStyle/>
          <a:p>
            <a:pPr>
              <a:defRPr/>
            </a:pPr>
            <a:fld id="{8ADD4F49-4C7D-42EA-9330-640902653FB5}" type="slidenum">
              <a:rPr lang="ru-RU" smtClean="0"/>
              <a:pPr>
                <a:defRPr/>
              </a:pPr>
              <a:t>7</a:t>
            </a:fld>
            <a:endParaRPr lang="ru-RU" dirty="0"/>
          </a:p>
        </p:txBody>
      </p:sp>
    </p:spTree>
    <p:extLst>
      <p:ext uri="{BB962C8B-B14F-4D97-AF65-F5344CB8AC3E}">
        <p14:creationId xmlns:p14="http://schemas.microsoft.com/office/powerpoint/2010/main" val="3807307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Предполагаемый дрейф материков в геологической истории Земли</a:t>
            </a:r>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8</a:t>
            </a:fld>
            <a:endParaRPr lang="ru-RU" dirty="0"/>
          </a:p>
        </p:txBody>
      </p:sp>
      <p:pic>
        <p:nvPicPr>
          <p:cNvPr id="6" name="Объект 5" descr="https://avatars.dzeninfra.ru/get-zen_doc/1554513/pub_61d21dc840fdfa71fd5bb718_61d312bf1b43dd2487d61677/scale_240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1230" y="1600200"/>
            <a:ext cx="7241540" cy="4525963"/>
          </a:xfrm>
          <a:prstGeom prst="rect">
            <a:avLst/>
          </a:prstGeom>
          <a:noFill/>
          <a:ln>
            <a:noFill/>
          </a:ln>
        </p:spPr>
      </p:pic>
    </p:spTree>
    <p:extLst>
      <p:ext uri="{BB962C8B-B14F-4D97-AF65-F5344CB8AC3E}">
        <p14:creationId xmlns:p14="http://schemas.microsoft.com/office/powerpoint/2010/main" val="1671093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4664"/>
            <a:ext cx="8229600" cy="1143000"/>
          </a:xfrm>
        </p:spPr>
        <p:txBody>
          <a:bodyPr>
            <a:noAutofit/>
          </a:bodyPr>
          <a:lstStyle/>
          <a:p>
            <a:r>
              <a:rPr lang="ru-RU" sz="3600" b="1" dirty="0" smtClean="0"/>
              <a:t>Два доказательства отсутствия тепловых конвекционных потоков в раскаленной мантии Земли</a:t>
            </a:r>
            <a:endParaRPr lang="ru-RU" sz="3600" b="1" dirty="0"/>
          </a:p>
        </p:txBody>
      </p:sp>
      <p:sp>
        <p:nvSpPr>
          <p:cNvPr id="3" name="Объект 2"/>
          <p:cNvSpPr>
            <a:spLocks noGrp="1"/>
          </p:cNvSpPr>
          <p:nvPr>
            <p:ph idx="1"/>
          </p:nvPr>
        </p:nvSpPr>
        <p:spPr>
          <a:xfrm>
            <a:off x="395536" y="1988840"/>
            <a:ext cx="8229600" cy="4137323"/>
          </a:xfrm>
        </p:spPr>
        <p:txBody>
          <a:bodyPr/>
          <a:lstStyle/>
          <a:p>
            <a:pPr marL="0" indent="0">
              <a:buNone/>
            </a:pPr>
            <a:r>
              <a:rPr lang="ru-RU" b="1" dirty="0" smtClean="0"/>
              <a:t>1. </a:t>
            </a:r>
            <a:r>
              <a:rPr lang="ru-RU" b="1" dirty="0" err="1" smtClean="0"/>
              <a:t>Планетотрясения</a:t>
            </a:r>
            <a:r>
              <a:rPr lang="ru-RU" b="1" dirty="0" smtClean="0"/>
              <a:t> на планетах Солнечной системы при отсутствии тектонических плит (Венера, Луна, Марс и спутник Юпитера Ио). </a:t>
            </a:r>
          </a:p>
          <a:p>
            <a:pPr marL="0" indent="0">
              <a:buNone/>
            </a:pPr>
            <a:r>
              <a:rPr lang="ru-RU" b="1" dirty="0" smtClean="0"/>
              <a:t>2. Строительство «античных» не сейсмостойких каменных сооружений в Средиземноморье. </a:t>
            </a:r>
            <a:r>
              <a:rPr lang="ru-RU" b="1" dirty="0" smtClean="0">
                <a:solidFill>
                  <a:srgbClr val="00B050"/>
                </a:solidFill>
              </a:rPr>
              <a:t>Неопровержимое доказательство!</a:t>
            </a:r>
          </a:p>
          <a:p>
            <a:pPr marL="0" indent="0">
              <a:buNone/>
            </a:pPr>
            <a:endParaRPr lang="ru-RU" dirty="0"/>
          </a:p>
        </p:txBody>
      </p:sp>
      <p:sp>
        <p:nvSpPr>
          <p:cNvPr id="4" name="Нижний колонтитул 3"/>
          <p:cNvSpPr>
            <a:spLocks noGrp="1"/>
          </p:cNvSpPr>
          <p:nvPr>
            <p:ph type="ftr" sz="quarter" idx="11"/>
          </p:nvPr>
        </p:nvSpPr>
        <p:spPr/>
        <p:txBody>
          <a:bodyPr/>
          <a:lstStyle/>
          <a:p>
            <a:pPr>
              <a:defRPr/>
            </a:pPr>
            <a:r>
              <a:rPr lang="ru-RU" smtClean="0"/>
              <a:t>Обследование строительных конструкций зданий и сооружений</a:t>
            </a:r>
            <a:endParaRPr lang="ru-RU" dirty="0"/>
          </a:p>
        </p:txBody>
      </p:sp>
      <p:sp>
        <p:nvSpPr>
          <p:cNvPr id="5" name="Номер слайда 4"/>
          <p:cNvSpPr>
            <a:spLocks noGrp="1"/>
          </p:cNvSpPr>
          <p:nvPr>
            <p:ph type="sldNum" sz="quarter" idx="12"/>
          </p:nvPr>
        </p:nvSpPr>
        <p:spPr/>
        <p:txBody>
          <a:bodyPr/>
          <a:lstStyle/>
          <a:p>
            <a:pPr>
              <a:defRPr/>
            </a:pPr>
            <a:fld id="{04313407-18D5-4993-8101-583CC291A260}" type="slidenum">
              <a:rPr lang="ru-RU" smtClean="0"/>
              <a:pPr>
                <a:defRPr/>
              </a:pPr>
              <a:t>9</a:t>
            </a:fld>
            <a:endParaRPr lang="ru-RU" dirty="0"/>
          </a:p>
        </p:txBody>
      </p:sp>
    </p:spTree>
    <p:extLst>
      <p:ext uri="{BB962C8B-B14F-4D97-AF65-F5344CB8AC3E}">
        <p14:creationId xmlns:p14="http://schemas.microsoft.com/office/powerpoint/2010/main" val="662098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20861</TotalTime>
  <Words>1740</Words>
  <Application>Microsoft Office PowerPoint</Application>
  <PresentationFormat>Экран (4:3)</PresentationFormat>
  <Paragraphs>175</Paragraphs>
  <Slides>55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Тема Office</vt:lpstr>
      <vt:lpstr>Всесибирская научно-практическая конференция «СТРОИТЕЛЬСТВО: СЕЙСМИКА, АРХИТЕКТУРА И ОБСЛЕДОВАНИЕ КОНСТРУКЦИЙ»  </vt:lpstr>
      <vt:lpstr>ПРОГНОЗИРОВАНИЕ ЗЕМЛЕТРЯСЕНИЙ</vt:lpstr>
      <vt:lpstr>«Я знаю только то, что ничего не знаю, но другие не знают и этого». Сократ (469-399 гг. до н. э.) «… если факты противоречат теории, то надо менять теорию, а не выбрасывать факты».  А. Скляров (2015 г. н. э.)</vt:lpstr>
      <vt:lpstr>  Содержание 1. Существующая теория причин землетрясений – «колосс на глиняных ногах» 2. Предлагаемая новая теория причин землетрясений 3. Где произойдет сильное землетрясение  4. Когда произойдет сильное землетрясение  5. Предварительное заключение и рекомендации (меняется вектор развития сейсмологии)</vt:lpstr>
      <vt:lpstr>   1. Существующая теория причин землетрясений – «колосс на глиняных ногах»  Прогнозирование землетрясений по этой теории невозможно и, как следствие:  а) экономические потери могут достигать 300 млрд. $ (Япония, 2011 г.);  б) количество разрушенных городов – 21 плюс 342 села (Армения, Спитаки, 1988 г.);  в) количество погибших – 830 тысяч (Китай, Шэньси, 1556 г.)</vt:lpstr>
      <vt:lpstr>Истоки теории тепловых конвекционных потоков в мантии Земли</vt:lpstr>
      <vt:lpstr>     В 1965 году в Лондонском королевском обществе (ведущее научное общество Великобритании) состоялся симпозиум по дрейфу континентов, который считается официальным началом признания тектоники плит научным сообществом.  На  симпозиуме ученый Эдвард Буллард с помощью компьютерных технологий показал, как континенты по обе стороны Атлантики могли бы лучше всего подойти друг к другу. Это стало известно как знаменитая «подгонка Булларда». </vt:lpstr>
      <vt:lpstr>Предполагаемый дрейф материков в геологической истории Земли</vt:lpstr>
      <vt:lpstr>Два доказательства отсутствия тепловых конвекционных потоков в раскаленной мантии Земли</vt:lpstr>
      <vt:lpstr>1. Ио – спутник Юпитера</vt:lpstr>
      <vt:lpstr>В Солнечной системе наибольшей вулканической активностью обладает спутник Юпитера Ио, имеющий около 400 вулканов, из которых  около 150 активны. Циклические приливы в водоемах(?)  из расплавленной серы (температура плавления серы составляет 113-120°C)  вызывают снижение прочности сернистых пород (прочность серы на растяжение  низкая и составляет около 1,1 Мпа)  на суше и, как следствие, образование трещин в породах. По образовавшимся трещинам в породах расплавленная лава поднимается на поверхность, формируя вулканы и образуя огромные лавовые потоки. Имеются тектонические разломы.</vt:lpstr>
      <vt:lpstr>2. Карта с наиболее известными разрушенными «античными» городами Турции</vt:lpstr>
      <vt:lpstr>«Античный» город Сагалассос (высота 1400-1600 м над уровнем моря). Турция </vt:lpstr>
      <vt:lpstr>2. Предлагаемая новая теория причин землетрясений</vt:lpstr>
      <vt:lpstr> Трещина при землетрясении в Турции 6 февраля 2023 г. </vt:lpstr>
      <vt:lpstr>Трещина Восточно-Африканского разлома в Эфиопии  (2005 г.)</vt:lpstr>
      <vt:lpstr>Положение гипоцентров (?!) землетрясений</vt:lpstr>
      <vt:lpstr>Основы предлагаемой теории причин землетрясений</vt:lpstr>
      <vt:lpstr>Тектонический разлом Сан-Андреас в Калифорнии</vt:lpstr>
      <vt:lpstr>Высота приливов в прибрежных зонах континентов</vt:lpstr>
      <vt:lpstr>Схема нагрузок водной массы океана на территории вблизи разлома Сан-Андреас. Динамическая составляющая от движения водных масс пока не учитывалась</vt:lpstr>
      <vt:lpstr>Расчетная схема для участка побережья вблизи разлома Сан-Андреас</vt:lpstr>
      <vt:lpstr>Эпюра изгибающих моментов для участка побережья вблизи разлома Сан-Андреас</vt:lpstr>
      <vt:lpstr>Результаты расчетов</vt:lpstr>
      <vt:lpstr>В верхней части плиты возникает знакопеременный цикл растягивающих и сжимающих напряжений. При этом величина сжимающих напряжений от приливов является амплитудой цикла. Вследствие усталости гранита первоначально от растягивающих напряжений образуются вертикальные микротрещины, которые фиксируются сейсмометрами как непрерывный сейсмический шум. </vt:lpstr>
      <vt:lpstr>При циклическом нагружении вертикальные микротрещины растут, сливаются и образуют макротрещины. Образование макротрещин фиксируется сейсмометрами как слабые землетрясения (тремор). Слияние макротрещин приводит к образованию глобальной трещины - сильному землетрясению. Повторяющееся  образование новых трещин ведет к  развитию тектонического разлома в прибрежной части континентальной плиты. </vt:lpstr>
      <vt:lpstr>Общий вывод</vt:lpstr>
      <vt:lpstr>Карта сейсмоопасных территорий, граничащих с Черным, Средиземным и Эгейским морями и Атлантическим океаном</vt:lpstr>
      <vt:lpstr>Тектонические разломы на территории Турции</vt:lpstr>
      <vt:lpstr>Основные зоны землетрясений на Земле </vt:lpstr>
      <vt:lpstr>Схема образования Срединно-Атлантического хребта</vt:lpstr>
      <vt:lpstr>Напряженное состояние океанических плит</vt:lpstr>
      <vt:lpstr>В океанической плите первоначально из-за усталости в материале плиты образуются микротрещины вследствие его разрушения в местах концентрации растягивающих напряжений. Вследствие роста и слияния микротрещин образуются макротрещины, рост и слияние которых приводит к образованию глобальной трещины, то есть к землетрясению. Через трещины начинается подъем лавы из расплавленной мантии, что и приводит к росту срединно-океанического хребта. </vt:lpstr>
      <vt:lpstr>3. Где произойдет сильное землетрясение</vt:lpstr>
      <vt:lpstr>Беспокойство животных – индикатор будущего сильного землетрясения</vt:lpstr>
      <vt:lpstr>     Наблюдения показывают, что как дикие, так и домашние животные способны предчувствовать  сильное землетрясение. Известно около 70 видов животных, способных чувствовать приближение землетрясений. Среди них млекопитающие, птицы, пресмыкающиеся, рыбы.       Слияние микротрещин в макротрещины  предшествует образованию глобальной трещины, вызывающей сильное землетрясение. Образование макротрещин (тремор) в породах земной коры сопровождается небольшим шумом и слабыми толчками (вибрацией) грунта, которые могут ощущать животные. </vt:lpstr>
      <vt:lpstr>     Не только животные, но и отдельные виды растений могут реагировать на сейсмическую опасность. Королевская примула, растущая на острове Ява (Индонезия), расцветает накануне извержения вулкана. Семена королевской примулы разлетаются сразу после цветения. Растения чувствуют нарастание интенсивности слабых землетрясений под вулканом (тремор), которое предшествует образованию глобальной трещины, по которой расплавленная магма начинает извергаться,  и ускоряют цветение с разбросом семян, что сохраняет возможность будущих прорастаний примулы на данной местности. </vt:lpstr>
      <vt:lpstr>Королевская примула на острове Ява (Индонезия)</vt:lpstr>
      <vt:lpstr>Багульник на склонах вулкана Толбачик на Камчатке</vt:lpstr>
      <vt:lpstr>Кустарник багульник растет на склонах вулканов Ключевской группы на Камчатке. Семена багульника, как и королевской примулы, разлетаются сразу после созревания. Цветение багульника может происходить на достаточно большом промежутке времени – в течение нескольких месяцев. Вероятно, цветение багульника, как и королевской примулы,  связано с приближением извержения вулкана, но точные данные наблюдений пока отсутствуют. </vt:lpstr>
      <vt:lpstr>   Типы сейсмограмм землетрясений (сверху вниз:  подземного, под вулканом, подводного) и тремора     </vt:lpstr>
      <vt:lpstr>Треморы, как и сейсмический шум (образование микротрещин в породах земной коры!?), обнаружены всего два десятка лет назад. Согласно новой теории причин землетрясений, тремор – это процесс образования макротрещин длиной в десятки или сотни метров после слияния микротрещин в породах земной коры. Тремор предшествует любому виду землетрясений.</vt:lpstr>
      <vt:lpstr>Где произойдет сильное землетрясение (образуется глобальная трещина)– там, где фиксируется концентрация последовательности слабых землетрясений (треморов) на ограниченном участке земной поверхности.  Прогноз: город Добрянка Пермского края возле Камского водохранилища, где на участке 30х10 км фиксируется несколько десятков землетрясений в год магнитудой от 2 до 3 (сейсмологи бьют тревогу). И еще целый ряд городов возле крупных водохранилищ.</vt:lpstr>
      <vt:lpstr>Стационарная сейсмостанция</vt:lpstr>
      <vt:lpstr>ЭЛЛИСС-3 — линейная сейсмостанция (стоимость от 1 068 000 руб.)  </vt:lpstr>
      <vt:lpstr>4. Когда произойдет сильное землетрясение </vt:lpstr>
      <vt:lpstr>     Установлено, что в периоды новолуний и полнолуний, когда Земля, Луна и Солнце находятся на одной прямой, высота приливов в водоемах в среднем увеличивается в 2,7 раза по сравнению с высотой приливов при других фазах Луны. Приливы являются видимой частью динамического движения водных масс в водоемах из-за гравитации Луны. Очевидно, что в периоды новолуний и полнолуний это движение возрастает. Новолуние и полнолуние наблюдаются ежемесячно, в течение года от 3 до 6 из них классифицируются как суперлуния.</vt:lpstr>
      <vt:lpstr>Фазы Луны</vt:lpstr>
      <vt:lpstr>Статистика за 2000-2024 годы землетрясений с магнитудой более 7 показывает, что на периоды новолуний и полнолуний (плюс-минус один день) в отдельные годы приходится до  18%  землетрясений,  с магнитудой более 6 – до 33,3% землетрясений. С увеличением рассматриваемого диапазона (плюс-минус 2-3 дня) процент происходящих землетрясений возрастает и для землетрясений с магнитудой более 6 достигает 50%. Статистический анализ также показал, что период суперлуния, когда новолуние или полнолуние совпадают с перигеем, фактически не влияет на приведенную выше статистику. </vt:lpstr>
      <vt:lpstr>     Когда произойдет сильное природное землетрясений (образование глобальной трещины) – с определенной долей вероятности в периоды близкие к новолуниям и полнолуниям.       Но сохраняется вероятность сильных землетрясений и в периоды между новолуниями и полнолуниями. Причиной этого может являться техногенная (и военная!?) деятельность человека – взрывы на карьерах и шахтах, гидроразрывы при добыче сланцевой нефти и прочее. </vt:lpstr>
      <vt:lpstr>5. Предварительное заключение и рекомендации</vt:lpstr>
      <vt:lpstr>     2) когда происходят природные землетрясения – с определенной долей вероятности в периоды близкие к новолуниям и полнолуниям. Сохраняется вероятность сильных землетрясений в периоды между новолуниями и полнолуниями;       3) техногенные взрывы (рудники, карьеры, шахты), как динамический волновой процесс, существенно ускоряют процесс подготавливаемых природных землетрясений. Такие землетрясения носят уже техногенный характер;  </vt:lpstr>
      <vt:lpstr>4) карты сейсмического районирования должны составляться не только с учетом ограничено известной истории прошедших землетрясений (предшествующие и существующие карты), но и с учетом наличия водных источников, как инициаторов природных землетрясений, и промышленных объектов, на которых выполняются взрывные работы (рудники, карьеры, шахты), как ускорителей природных землетрясений.</vt:lpstr>
      <vt:lpstr>Справочный материал: трехосевой акселерометр GY-291 на ADXL345</vt:lpstr>
      <vt:lpstr>    В Курило-Камчатском регионе акселерометры входят в оснащение специализированных сейсмических станций с 2015 года (22 акселерометра).      В 2022 году в Кузбассе Таштагольское железорудное месторождение оснастили системой сейсмического мониторинга с акселерометрами ДРЦ-11 (15 акселерометров).      СП 14.13330.2014 «СНиП II-7-81. Строительство в сейсмических районах»* требовал применения акселерограмм при расчетах!?  5.2.2 Расчеты, соответствующие MP3, следует, как правило, выполнять во временной области с применением инструментальных или синтезированных акселерограмм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НП «СРО «Кузбасский проектно-научный центр»</dc:title>
  <dc:creator>1</dc:creator>
  <cp:lastModifiedBy>Home</cp:lastModifiedBy>
  <cp:revision>927</cp:revision>
  <dcterms:created xsi:type="dcterms:W3CDTF">2015-01-29T08:23:32Z</dcterms:created>
  <dcterms:modified xsi:type="dcterms:W3CDTF">2026-04-19T11:36:07Z</dcterms:modified>
</cp:coreProperties>
</file>